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DM Sans Bold" charset="1" panose="00000000000000000000"/>
      <p:regular r:id="rId23"/>
    </p:embeddedFont>
    <p:embeddedFont>
      <p:font typeface="DM Sans" charset="1" panose="00000000000000000000"/>
      <p:regular r:id="rId24"/>
    </p:embeddedFont>
    <p:embeddedFont>
      <p:font typeface="Arimo Bold" charset="1" panose="020B0704020202020204"/>
      <p:regular r:id="rId25"/>
    </p:embeddedFont>
    <p:embeddedFont>
      <p:font typeface="Arimo" charset="1" panose="020B0604020202020204"/>
      <p:regular r:id="rId26"/>
    </p:embeddedFont>
    <p:embeddedFont>
      <p:font typeface="Open Sans 1" charset="1" panose="00000000000000000000"/>
      <p:regular r:id="rId27"/>
    </p:embeddedFont>
    <p:embeddedFont>
      <p:font typeface="Open Sans 2" charset="1" panose="020B0606030504020204"/>
      <p:regular r:id="rId28"/>
    </p:embeddedFont>
    <p:embeddedFont>
      <p:font typeface="DM Sans Italics" charset="1" panose="0000000000000000000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2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2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2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2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29.jpe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2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9.svg" Type="http://schemas.openxmlformats.org/officeDocument/2006/relationships/image"/><Relationship Id="rId12" Target="../media/image20.png" Type="http://schemas.openxmlformats.org/officeDocument/2006/relationships/image"/><Relationship Id="rId13" Target="../media/image21.svg" Type="http://schemas.openxmlformats.org/officeDocument/2006/relationships/image"/><Relationship Id="rId14" Target="../media/image35.png" Type="http://schemas.openxmlformats.org/officeDocument/2006/relationships/image"/><Relationship Id="rId15" Target="../media/image36.svg" Type="http://schemas.openxmlformats.org/officeDocument/2006/relationships/image"/><Relationship Id="rId16" Target="../media/image7.png" Type="http://schemas.openxmlformats.org/officeDocument/2006/relationships/image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6.png" Type="http://schemas.openxmlformats.org/officeDocument/2006/relationships/image"/><Relationship Id="rId7" Target="../media/image12.png" Type="http://schemas.openxmlformats.org/officeDocument/2006/relationships/image"/><Relationship Id="rId8" Target="../media/image13.svg" Type="http://schemas.openxmlformats.org/officeDocument/2006/relationships/image"/><Relationship Id="rId9" Target="../media/image34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svg" Type="http://schemas.openxmlformats.org/officeDocument/2006/relationships/image"/><Relationship Id="rId4" Target="../media/image6.png" Type="http://schemas.openxmlformats.org/officeDocument/2006/relationships/image"/><Relationship Id="rId5" Target="../media/image39.png" Type="http://schemas.openxmlformats.org/officeDocument/2006/relationships/image"/><Relationship Id="rId6" Target="../media/image40.sv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Relationship Id="rId9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4.png" Type="http://schemas.openxmlformats.org/officeDocument/2006/relationships/image"/><Relationship Id="rId5" Target="../media/image5.sv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Relationship Id="rId8" Target="../media/image8.png" Type="http://schemas.openxmlformats.org/officeDocument/2006/relationships/image"/><Relationship Id="rId9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svg" Type="http://schemas.openxmlformats.org/officeDocument/2006/relationships/image"/><Relationship Id="rId11" Target="../media/image18.png" Type="http://schemas.openxmlformats.org/officeDocument/2006/relationships/image"/><Relationship Id="rId12" Target="../media/image19.svg" Type="http://schemas.openxmlformats.org/officeDocument/2006/relationships/image"/><Relationship Id="rId13" Target="../media/image20.png" Type="http://schemas.openxmlformats.org/officeDocument/2006/relationships/image"/><Relationship Id="rId14" Target="../media/image21.svg" Type="http://schemas.openxmlformats.org/officeDocument/2006/relationships/image"/><Relationship Id="rId15" Target="../media/image7.png" Type="http://schemas.openxmlformats.org/officeDocument/2006/relationships/image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6.pn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14.png" Type="http://schemas.openxmlformats.org/officeDocument/2006/relationships/image"/><Relationship Id="rId8" Target="../media/image15.svg" Type="http://schemas.openxmlformats.org/officeDocument/2006/relationships/image"/><Relationship Id="rId9" Target="../media/image1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png" Type="http://schemas.openxmlformats.org/officeDocument/2006/relationships/image"/><Relationship Id="rId3" Target="../media/image23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6.png" Type="http://schemas.openxmlformats.org/officeDocument/2006/relationships/image"/><Relationship Id="rId7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Relationship Id="rId4" Target="../media/image26.png" Type="http://schemas.openxmlformats.org/officeDocument/2006/relationships/image"/><Relationship Id="rId5" Target="../media/image27.png" Type="http://schemas.openxmlformats.org/officeDocument/2006/relationships/image"/><Relationship Id="rId6" Target="../media/image28.svg" Type="http://schemas.openxmlformats.org/officeDocument/2006/relationships/image"/><Relationship Id="rId7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2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Relationship Id="rId3" Target="../media/image11.svg" Type="http://schemas.openxmlformats.org/officeDocument/2006/relationships/image"/><Relationship Id="rId4" Target="../media/image26.png" Type="http://schemas.openxmlformats.org/officeDocument/2006/relationships/image"/><Relationship Id="rId5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04" t="0" r="-2204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1859895" y="3015636"/>
          <a:ext cx="14795500" cy="584200"/>
        </p:xfrm>
        <a:graphic>
          <a:graphicData uri="http://schemas.openxmlformats.org/drawingml/2006/table">
            <a:tbl>
              <a:tblPr/>
              <a:tblGrid>
                <a:gridCol w="14795500"/>
              </a:tblGrid>
              <a:tr h="5842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00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CB912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À QUEL BESOIN, PROBLÈME, ATTENTE, POURRAIT PERMETTRE DE RÉPONDRE LA SOLUTION PROPOSÉE ?</a:t>
                      </a:r>
                      <a:endParaRPr lang="en-US" sz="1100"/>
                    </a:p>
                  </a:txBody>
                  <a:tcPr marL="91440" marR="91440" marT="91440" marB="9144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3" id="3" descr="TextBox 7"/>
          <p:cNvSpPr txBox="true"/>
          <p:nvPr/>
        </p:nvSpPr>
        <p:spPr>
          <a:xfrm rot="0">
            <a:off x="3849223" y="1544447"/>
            <a:ext cx="10640884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b="true" sz="4200" spc="45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03 </a:t>
            </a:r>
            <a:r>
              <a:rPr lang="en-US" sz="4200" spc="45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LE </a:t>
            </a:r>
            <a:r>
              <a:rPr lang="en-US" b="true" sz="4200" spc="450">
                <a:solidFill>
                  <a:srgbClr val="FCB912"/>
                </a:solidFill>
                <a:latin typeface="DM Sans Bold"/>
                <a:ea typeface="DM Sans Bold"/>
                <a:cs typeface="DM Sans Bold"/>
                <a:sym typeface="DM Sans Bold"/>
              </a:rPr>
              <a:t>PROJET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8034036" y="2297037"/>
            <a:ext cx="2224754" cy="75628"/>
          </a:xfrm>
          <a:custGeom>
            <a:avLst/>
            <a:gdLst/>
            <a:ahLst/>
            <a:cxnLst/>
            <a:rect r="r" b="b" t="t" l="l"/>
            <a:pathLst>
              <a:path h="75628" w="2224754">
                <a:moveTo>
                  <a:pt x="0" y="0"/>
                </a:moveTo>
                <a:lnTo>
                  <a:pt x="2224754" y="0"/>
                </a:lnTo>
                <a:lnTo>
                  <a:pt x="2224754" y="75628"/>
                </a:lnTo>
                <a:lnTo>
                  <a:pt x="0" y="7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5002100" y="415750"/>
            <a:ext cx="1286511" cy="496319"/>
            <a:chOff x="0" y="0"/>
            <a:chExt cx="1715348" cy="661759"/>
          </a:xfrm>
        </p:grpSpPr>
        <p:sp>
          <p:nvSpPr>
            <p:cNvPr name="Freeform 6" id="6" descr="Une image contenant texte  Description générée automatiquement"/>
            <p:cNvSpPr/>
            <p:nvPr/>
          </p:nvSpPr>
          <p:spPr>
            <a:xfrm flipH="false" flipV="false" rot="0">
              <a:off x="0" y="0"/>
              <a:ext cx="1715389" cy="661797"/>
            </a:xfrm>
            <a:custGeom>
              <a:avLst/>
              <a:gdLst/>
              <a:ahLst/>
              <a:cxnLst/>
              <a:rect r="r" b="b" t="t" l="l"/>
              <a:pathLst>
                <a:path h="661797" w="1715389">
                  <a:moveTo>
                    <a:pt x="0" y="0"/>
                  </a:moveTo>
                  <a:lnTo>
                    <a:pt x="1715389" y="0"/>
                  </a:lnTo>
                  <a:lnTo>
                    <a:pt x="1715389" y="661797"/>
                  </a:lnTo>
                  <a:lnTo>
                    <a:pt x="0" y="661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310" r="2" b="-305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7043631" y="9076988"/>
            <a:ext cx="938043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494949"/>
                </a:solidFill>
                <a:latin typeface="Arimo"/>
                <a:ea typeface="Arimo"/>
                <a:cs typeface="Arimo"/>
                <a:sym typeface="Arimo"/>
              </a:rPr>
              <a:t>10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59895" y="3849940"/>
            <a:ext cx="4782622" cy="39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Ajouter des lignes dans le corps du texte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6447145" y="0"/>
            <a:ext cx="1192971" cy="1446026"/>
          </a:xfrm>
          <a:custGeom>
            <a:avLst/>
            <a:gdLst/>
            <a:ahLst/>
            <a:cxnLst/>
            <a:rect r="r" b="b" t="t" l="l"/>
            <a:pathLst>
              <a:path h="1446026" w="1192971">
                <a:moveTo>
                  <a:pt x="0" y="0"/>
                </a:moveTo>
                <a:lnTo>
                  <a:pt x="1192972" y="0"/>
                </a:lnTo>
                <a:lnTo>
                  <a:pt x="1192972" y="1446026"/>
                </a:lnTo>
                <a:lnTo>
                  <a:pt x="0" y="14460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5988320" y="9306668"/>
            <a:ext cx="2110621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Dossier de candidature 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AMI Bouger Plus 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Novembre 2024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1859895" y="3015636"/>
          <a:ext cx="14795500" cy="584200"/>
        </p:xfrm>
        <a:graphic>
          <a:graphicData uri="http://schemas.openxmlformats.org/drawingml/2006/table">
            <a:tbl>
              <a:tblPr/>
              <a:tblGrid>
                <a:gridCol w="14795500"/>
              </a:tblGrid>
              <a:tr h="5842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00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CB912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PUBLIC CIBLÉ (CLIENTS, UTILISATEURS, BÉNÉFICIAIRES, PARTIES PRENANTES, DEGRES DE DEPENDANCE GIR 5 ET 6…) :</a:t>
                      </a:r>
                      <a:endParaRPr lang="en-US" sz="1100"/>
                    </a:p>
                  </a:txBody>
                  <a:tcPr marL="91440" marR="91440" marT="91440" marB="9144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3" id="3" descr="TextBox 7"/>
          <p:cNvSpPr txBox="true"/>
          <p:nvPr/>
        </p:nvSpPr>
        <p:spPr>
          <a:xfrm rot="0">
            <a:off x="3849223" y="1544447"/>
            <a:ext cx="10640884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b="true" sz="4200" spc="45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03 </a:t>
            </a:r>
            <a:r>
              <a:rPr lang="en-US" sz="4200" spc="45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LE </a:t>
            </a:r>
            <a:r>
              <a:rPr lang="en-US" b="true" sz="4200" spc="450">
                <a:solidFill>
                  <a:srgbClr val="FCB912"/>
                </a:solidFill>
                <a:latin typeface="DM Sans Bold"/>
                <a:ea typeface="DM Sans Bold"/>
                <a:cs typeface="DM Sans Bold"/>
                <a:sym typeface="DM Sans Bold"/>
              </a:rPr>
              <a:t>PROJET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8034036" y="2297037"/>
            <a:ext cx="2224754" cy="75628"/>
          </a:xfrm>
          <a:custGeom>
            <a:avLst/>
            <a:gdLst/>
            <a:ahLst/>
            <a:cxnLst/>
            <a:rect r="r" b="b" t="t" l="l"/>
            <a:pathLst>
              <a:path h="75628" w="2224754">
                <a:moveTo>
                  <a:pt x="0" y="0"/>
                </a:moveTo>
                <a:lnTo>
                  <a:pt x="2224754" y="0"/>
                </a:lnTo>
                <a:lnTo>
                  <a:pt x="2224754" y="75628"/>
                </a:lnTo>
                <a:lnTo>
                  <a:pt x="0" y="7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5002100" y="415750"/>
            <a:ext cx="1286511" cy="496319"/>
            <a:chOff x="0" y="0"/>
            <a:chExt cx="1715348" cy="661759"/>
          </a:xfrm>
        </p:grpSpPr>
        <p:sp>
          <p:nvSpPr>
            <p:cNvPr name="Freeform 6" id="6" descr="Une image contenant texte  Description générée automatiquement"/>
            <p:cNvSpPr/>
            <p:nvPr/>
          </p:nvSpPr>
          <p:spPr>
            <a:xfrm flipH="false" flipV="false" rot="0">
              <a:off x="0" y="0"/>
              <a:ext cx="1715389" cy="661797"/>
            </a:xfrm>
            <a:custGeom>
              <a:avLst/>
              <a:gdLst/>
              <a:ahLst/>
              <a:cxnLst/>
              <a:rect r="r" b="b" t="t" l="l"/>
              <a:pathLst>
                <a:path h="661797" w="1715389">
                  <a:moveTo>
                    <a:pt x="0" y="0"/>
                  </a:moveTo>
                  <a:lnTo>
                    <a:pt x="1715389" y="0"/>
                  </a:lnTo>
                  <a:lnTo>
                    <a:pt x="1715389" y="661797"/>
                  </a:lnTo>
                  <a:lnTo>
                    <a:pt x="0" y="661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310" r="2" b="-305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7043631" y="9076988"/>
            <a:ext cx="938043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494949"/>
                </a:solidFill>
                <a:latin typeface="Arimo"/>
                <a:ea typeface="Arimo"/>
                <a:cs typeface="Arimo"/>
                <a:sym typeface="Arimo"/>
              </a:rPr>
              <a:t>11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59895" y="3849940"/>
            <a:ext cx="4782622" cy="39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Ajouter des lignes dans le corps du texte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6447145" y="0"/>
            <a:ext cx="1192971" cy="1446026"/>
          </a:xfrm>
          <a:custGeom>
            <a:avLst/>
            <a:gdLst/>
            <a:ahLst/>
            <a:cxnLst/>
            <a:rect r="r" b="b" t="t" l="l"/>
            <a:pathLst>
              <a:path h="1446026" w="1192971">
                <a:moveTo>
                  <a:pt x="0" y="0"/>
                </a:moveTo>
                <a:lnTo>
                  <a:pt x="1192972" y="0"/>
                </a:lnTo>
                <a:lnTo>
                  <a:pt x="1192972" y="1446026"/>
                </a:lnTo>
                <a:lnTo>
                  <a:pt x="0" y="14460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5988320" y="9306668"/>
            <a:ext cx="2110621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Dossier de candidature 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AMI Bouger Plus 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Novembre 2024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1859895" y="2956002"/>
          <a:ext cx="14795500" cy="584200"/>
        </p:xfrm>
        <a:graphic>
          <a:graphicData uri="http://schemas.openxmlformats.org/drawingml/2006/table">
            <a:tbl>
              <a:tblPr/>
              <a:tblGrid>
                <a:gridCol w="14795500"/>
              </a:tblGrid>
              <a:tr h="5842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00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CB912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ANALYSE  CONCURENTIELLE : </a:t>
                      </a:r>
                      <a:endParaRPr lang="en-US" sz="1100"/>
                    </a:p>
                  </a:txBody>
                  <a:tcPr marL="91440" marR="91440" marT="91440" marB="9144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3" id="3" descr="TextBox 7"/>
          <p:cNvSpPr txBox="true"/>
          <p:nvPr/>
        </p:nvSpPr>
        <p:spPr>
          <a:xfrm rot="0">
            <a:off x="3849223" y="1544447"/>
            <a:ext cx="10640884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b="true" sz="4200" spc="45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03 LE</a:t>
            </a:r>
            <a:r>
              <a:rPr lang="en-US" b="true" sz="4200" spc="450">
                <a:solidFill>
                  <a:srgbClr val="38ADA2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b="true" sz="4200" spc="450">
                <a:solidFill>
                  <a:srgbClr val="FCB912"/>
                </a:solidFill>
                <a:latin typeface="DM Sans Bold"/>
                <a:ea typeface="DM Sans Bold"/>
                <a:cs typeface="DM Sans Bold"/>
                <a:sym typeface="DM Sans Bold"/>
              </a:rPr>
              <a:t>PROJET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8034036" y="2297037"/>
            <a:ext cx="2224754" cy="75628"/>
          </a:xfrm>
          <a:custGeom>
            <a:avLst/>
            <a:gdLst/>
            <a:ahLst/>
            <a:cxnLst/>
            <a:rect r="r" b="b" t="t" l="l"/>
            <a:pathLst>
              <a:path h="75628" w="2224754">
                <a:moveTo>
                  <a:pt x="0" y="0"/>
                </a:moveTo>
                <a:lnTo>
                  <a:pt x="2224754" y="0"/>
                </a:lnTo>
                <a:lnTo>
                  <a:pt x="2224754" y="75628"/>
                </a:lnTo>
                <a:lnTo>
                  <a:pt x="0" y="7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5002100" y="415750"/>
            <a:ext cx="1286511" cy="496319"/>
            <a:chOff x="0" y="0"/>
            <a:chExt cx="1715348" cy="661759"/>
          </a:xfrm>
        </p:grpSpPr>
        <p:sp>
          <p:nvSpPr>
            <p:cNvPr name="Freeform 6" id="6" descr="Une image contenant texte  Description générée automatiquement"/>
            <p:cNvSpPr/>
            <p:nvPr/>
          </p:nvSpPr>
          <p:spPr>
            <a:xfrm flipH="false" flipV="false" rot="0">
              <a:off x="0" y="0"/>
              <a:ext cx="1715389" cy="661797"/>
            </a:xfrm>
            <a:custGeom>
              <a:avLst/>
              <a:gdLst/>
              <a:ahLst/>
              <a:cxnLst/>
              <a:rect r="r" b="b" t="t" l="l"/>
              <a:pathLst>
                <a:path h="661797" w="1715389">
                  <a:moveTo>
                    <a:pt x="0" y="0"/>
                  </a:moveTo>
                  <a:lnTo>
                    <a:pt x="1715389" y="0"/>
                  </a:lnTo>
                  <a:lnTo>
                    <a:pt x="1715389" y="661797"/>
                  </a:lnTo>
                  <a:lnTo>
                    <a:pt x="0" y="661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310" r="2" b="-305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7043631" y="9076988"/>
            <a:ext cx="938043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494949"/>
                </a:solidFill>
                <a:latin typeface="Arimo"/>
                <a:ea typeface="Arimo"/>
                <a:cs typeface="Arimo"/>
                <a:sym typeface="Arimo"/>
              </a:rPr>
              <a:t>12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59895" y="3849940"/>
            <a:ext cx="4782622" cy="39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Ajouter des lignes dans le corps du texte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6447145" y="0"/>
            <a:ext cx="1192971" cy="1446026"/>
          </a:xfrm>
          <a:custGeom>
            <a:avLst/>
            <a:gdLst/>
            <a:ahLst/>
            <a:cxnLst/>
            <a:rect r="r" b="b" t="t" l="l"/>
            <a:pathLst>
              <a:path h="1446026" w="1192971">
                <a:moveTo>
                  <a:pt x="0" y="0"/>
                </a:moveTo>
                <a:lnTo>
                  <a:pt x="1192972" y="0"/>
                </a:lnTo>
                <a:lnTo>
                  <a:pt x="1192972" y="1446026"/>
                </a:lnTo>
                <a:lnTo>
                  <a:pt x="0" y="14460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5988320" y="9306668"/>
            <a:ext cx="2110621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Dossier de candidature 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AMI Bouger Plus 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Novembre 2024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1859895" y="2956002"/>
          <a:ext cx="14795500" cy="889000"/>
        </p:xfrm>
        <a:graphic>
          <a:graphicData uri="http://schemas.openxmlformats.org/drawingml/2006/table">
            <a:tbl>
              <a:tblPr/>
              <a:tblGrid>
                <a:gridCol w="14795500"/>
              </a:tblGrid>
              <a:tr h="8890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00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CB912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PRESENTATION DU MODÈLE ÉCONOMIQUE </a:t>
                      </a:r>
                      <a:r>
                        <a:rPr lang="en-US" sz="2000">
                          <a:solidFill>
                            <a:srgbClr val="FCB91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(Clients, prix cible, modèle de facturation, la répartition du coût entre le client final et les collectivités organisatrices éventuelles…)</a:t>
                      </a:r>
                      <a:endParaRPr lang="en-US" sz="1100"/>
                    </a:p>
                  </a:txBody>
                  <a:tcPr marL="91440" marR="91440" marT="91440" marB="9144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3" id="3" descr="TextBox 7"/>
          <p:cNvSpPr txBox="true"/>
          <p:nvPr/>
        </p:nvSpPr>
        <p:spPr>
          <a:xfrm rot="0">
            <a:off x="3849223" y="1544447"/>
            <a:ext cx="10640884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b="true" sz="4200" spc="45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03 LE</a:t>
            </a:r>
            <a:r>
              <a:rPr lang="en-US" b="true" sz="4200" spc="450">
                <a:solidFill>
                  <a:srgbClr val="FCB912"/>
                </a:solidFill>
                <a:latin typeface="DM Sans Bold"/>
                <a:ea typeface="DM Sans Bold"/>
                <a:cs typeface="DM Sans Bold"/>
                <a:sym typeface="DM Sans Bold"/>
              </a:rPr>
              <a:t> PROJET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8034036" y="2297037"/>
            <a:ext cx="2224754" cy="75628"/>
          </a:xfrm>
          <a:custGeom>
            <a:avLst/>
            <a:gdLst/>
            <a:ahLst/>
            <a:cxnLst/>
            <a:rect r="r" b="b" t="t" l="l"/>
            <a:pathLst>
              <a:path h="75628" w="2224754">
                <a:moveTo>
                  <a:pt x="0" y="0"/>
                </a:moveTo>
                <a:lnTo>
                  <a:pt x="2224754" y="0"/>
                </a:lnTo>
                <a:lnTo>
                  <a:pt x="2224754" y="75628"/>
                </a:lnTo>
                <a:lnTo>
                  <a:pt x="0" y="7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5002100" y="415750"/>
            <a:ext cx="1286511" cy="496319"/>
            <a:chOff x="0" y="0"/>
            <a:chExt cx="1715348" cy="661759"/>
          </a:xfrm>
        </p:grpSpPr>
        <p:sp>
          <p:nvSpPr>
            <p:cNvPr name="Freeform 6" id="6" descr="Une image contenant texte  Description générée automatiquement"/>
            <p:cNvSpPr/>
            <p:nvPr/>
          </p:nvSpPr>
          <p:spPr>
            <a:xfrm flipH="false" flipV="false" rot="0">
              <a:off x="0" y="0"/>
              <a:ext cx="1715389" cy="661797"/>
            </a:xfrm>
            <a:custGeom>
              <a:avLst/>
              <a:gdLst/>
              <a:ahLst/>
              <a:cxnLst/>
              <a:rect r="r" b="b" t="t" l="l"/>
              <a:pathLst>
                <a:path h="661797" w="1715389">
                  <a:moveTo>
                    <a:pt x="0" y="0"/>
                  </a:moveTo>
                  <a:lnTo>
                    <a:pt x="1715389" y="0"/>
                  </a:lnTo>
                  <a:lnTo>
                    <a:pt x="1715389" y="661797"/>
                  </a:lnTo>
                  <a:lnTo>
                    <a:pt x="0" y="661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310" r="2" b="-305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7043631" y="9076988"/>
            <a:ext cx="938043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494949"/>
                </a:solidFill>
                <a:latin typeface="Arimo"/>
                <a:ea typeface="Arimo"/>
                <a:cs typeface="Arimo"/>
                <a:sym typeface="Arimo"/>
              </a:rPr>
              <a:t>13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59895" y="3849940"/>
            <a:ext cx="4782622" cy="39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Ajouter des lignes dans le corps du texte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6447145" y="0"/>
            <a:ext cx="1192971" cy="1446026"/>
          </a:xfrm>
          <a:custGeom>
            <a:avLst/>
            <a:gdLst/>
            <a:ahLst/>
            <a:cxnLst/>
            <a:rect r="r" b="b" t="t" l="l"/>
            <a:pathLst>
              <a:path h="1446026" w="1192971">
                <a:moveTo>
                  <a:pt x="0" y="0"/>
                </a:moveTo>
                <a:lnTo>
                  <a:pt x="1192972" y="0"/>
                </a:lnTo>
                <a:lnTo>
                  <a:pt x="1192972" y="1446026"/>
                </a:lnTo>
                <a:lnTo>
                  <a:pt x="0" y="14460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5988320" y="9306668"/>
            <a:ext cx="2110621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Dossier de candidature 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AMI Bouger Plus 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Novembre 2024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1332475" y="3051508"/>
          <a:ext cx="6921500" cy="584200"/>
        </p:xfrm>
        <a:graphic>
          <a:graphicData uri="http://schemas.openxmlformats.org/drawingml/2006/table">
            <a:tbl>
              <a:tblPr/>
              <a:tblGrid>
                <a:gridCol w="6921500"/>
              </a:tblGrid>
              <a:tr h="5842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00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CB912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POSITIONNEMENT DU PROJET SUR L’ECHELLE TRL</a:t>
                      </a:r>
                      <a:endParaRPr lang="en-US" sz="1100"/>
                    </a:p>
                  </a:txBody>
                  <a:tcPr marL="91440" marR="91440" marT="91440" marB="9144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8034036" y="2297037"/>
            <a:ext cx="2224754" cy="75628"/>
          </a:xfrm>
          <a:custGeom>
            <a:avLst/>
            <a:gdLst/>
            <a:ahLst/>
            <a:cxnLst/>
            <a:rect r="r" b="b" t="t" l="l"/>
            <a:pathLst>
              <a:path h="75628" w="2224754">
                <a:moveTo>
                  <a:pt x="0" y="0"/>
                </a:moveTo>
                <a:lnTo>
                  <a:pt x="2224754" y="0"/>
                </a:lnTo>
                <a:lnTo>
                  <a:pt x="2224754" y="75628"/>
                </a:lnTo>
                <a:lnTo>
                  <a:pt x="0" y="7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332475" y="4457453"/>
            <a:ext cx="6498524" cy="35513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92"/>
              </a:lnSpc>
            </a:pPr>
          </a:p>
          <a:p>
            <a:pPr algn="l">
              <a:lnSpc>
                <a:spcPts val="2592"/>
              </a:lnSpc>
            </a:pPr>
            <a:r>
              <a:rPr lang="en-US" sz="2400" spc="2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Indiquer son positionnement en entrée</a:t>
            </a:r>
          </a:p>
          <a:p>
            <a:pPr algn="ctr">
              <a:lnSpc>
                <a:spcPts val="2592"/>
              </a:lnSpc>
            </a:pPr>
          </a:p>
          <a:p>
            <a:pPr algn="ctr">
              <a:lnSpc>
                <a:spcPts val="2592"/>
              </a:lnSpc>
            </a:pPr>
          </a:p>
          <a:p>
            <a:pPr algn="ctr">
              <a:lnSpc>
                <a:spcPts val="2592"/>
              </a:lnSpc>
            </a:pPr>
          </a:p>
          <a:p>
            <a:pPr algn="ctr">
              <a:lnSpc>
                <a:spcPts val="2592"/>
              </a:lnSpc>
            </a:pPr>
          </a:p>
          <a:p>
            <a:pPr algn="l">
              <a:lnSpc>
                <a:spcPts val="2592"/>
              </a:lnSpc>
            </a:pPr>
            <a:r>
              <a:rPr lang="en-US" sz="2400" spc="22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Indiquer son positionnement en sortie</a:t>
            </a:r>
          </a:p>
          <a:p>
            <a:pPr algn="ctr">
              <a:lnSpc>
                <a:spcPts val="2592"/>
              </a:lnSpc>
            </a:pPr>
          </a:p>
          <a:p>
            <a:pPr algn="ctr">
              <a:lnSpc>
                <a:spcPts val="2592"/>
              </a:lnSpc>
            </a:pPr>
          </a:p>
          <a:p>
            <a:pPr algn="ctr">
              <a:lnSpc>
                <a:spcPts val="2592"/>
              </a:lnSpc>
            </a:pPr>
          </a:p>
          <a:p>
            <a:pPr algn="ctr">
              <a:lnSpc>
                <a:spcPts val="2592"/>
              </a:lnSpc>
            </a:pPr>
          </a:p>
        </p:txBody>
      </p:sp>
      <p:grpSp>
        <p:nvGrpSpPr>
          <p:cNvPr name="Group 5" id="5"/>
          <p:cNvGrpSpPr/>
          <p:nvPr/>
        </p:nvGrpSpPr>
        <p:grpSpPr>
          <a:xfrm rot="0">
            <a:off x="10328398" y="2807748"/>
            <a:ext cx="4207426" cy="6803086"/>
            <a:chOff x="0" y="0"/>
            <a:chExt cx="5609901" cy="9070781"/>
          </a:xfrm>
        </p:grpSpPr>
        <p:sp>
          <p:nvSpPr>
            <p:cNvPr name="Freeform 6" id="6" descr="http://upload.wikimedia.org/wikipedia/commons/7/72/NASA_TRL_Meter.jpg"/>
            <p:cNvSpPr/>
            <p:nvPr/>
          </p:nvSpPr>
          <p:spPr>
            <a:xfrm flipH="false" flipV="false" rot="0">
              <a:off x="0" y="0"/>
              <a:ext cx="5609844" cy="9070721"/>
            </a:xfrm>
            <a:custGeom>
              <a:avLst/>
              <a:gdLst/>
              <a:ahLst/>
              <a:cxnLst/>
              <a:rect r="r" b="b" t="t" l="l"/>
              <a:pathLst>
                <a:path h="9070721" w="5609844">
                  <a:moveTo>
                    <a:pt x="0" y="0"/>
                  </a:moveTo>
                  <a:lnTo>
                    <a:pt x="5609844" y="0"/>
                  </a:lnTo>
                  <a:lnTo>
                    <a:pt x="5609844" y="9070721"/>
                  </a:lnTo>
                  <a:lnTo>
                    <a:pt x="0" y="90707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11" t="0" r="-12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15002100" y="415750"/>
            <a:ext cx="1286511" cy="496319"/>
            <a:chOff x="0" y="0"/>
            <a:chExt cx="1715348" cy="661759"/>
          </a:xfrm>
        </p:grpSpPr>
        <p:sp>
          <p:nvSpPr>
            <p:cNvPr name="Freeform 8" id="8" descr="Une image contenant texte  Description générée automatiquement"/>
            <p:cNvSpPr/>
            <p:nvPr/>
          </p:nvSpPr>
          <p:spPr>
            <a:xfrm flipH="false" flipV="false" rot="0">
              <a:off x="0" y="0"/>
              <a:ext cx="1715389" cy="661797"/>
            </a:xfrm>
            <a:custGeom>
              <a:avLst/>
              <a:gdLst/>
              <a:ahLst/>
              <a:cxnLst/>
              <a:rect r="r" b="b" t="t" l="l"/>
              <a:pathLst>
                <a:path h="661797" w="1715389">
                  <a:moveTo>
                    <a:pt x="0" y="0"/>
                  </a:moveTo>
                  <a:lnTo>
                    <a:pt x="1715389" y="0"/>
                  </a:lnTo>
                  <a:lnTo>
                    <a:pt x="1715389" y="661797"/>
                  </a:lnTo>
                  <a:lnTo>
                    <a:pt x="0" y="661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88" r="2" b="-83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13007340" y="8991600"/>
            <a:ext cx="4974334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494949"/>
                </a:solidFill>
                <a:latin typeface="Arimo"/>
                <a:ea typeface="Arimo"/>
                <a:cs typeface="Arimo"/>
                <a:sym typeface="Arimo"/>
              </a:rPr>
              <a:t>14</a:t>
            </a:r>
          </a:p>
        </p:txBody>
      </p:sp>
      <p:sp>
        <p:nvSpPr>
          <p:cNvPr name="TextBox 10" id="10" descr="TextBox 7"/>
          <p:cNvSpPr txBox="true"/>
          <p:nvPr/>
        </p:nvSpPr>
        <p:spPr>
          <a:xfrm rot="0">
            <a:off x="3849223" y="1544447"/>
            <a:ext cx="10640884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b="true" sz="4200" spc="45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03 </a:t>
            </a:r>
            <a:r>
              <a:rPr lang="en-US" sz="4200" spc="45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MATURITE DU </a:t>
            </a:r>
            <a:r>
              <a:rPr lang="en-US" b="true" sz="4200" spc="450">
                <a:solidFill>
                  <a:srgbClr val="FCB912"/>
                </a:solidFill>
                <a:latin typeface="DM Sans Bold"/>
                <a:ea typeface="DM Sans Bold"/>
                <a:cs typeface="DM Sans Bold"/>
                <a:sym typeface="DM Sans Bold"/>
              </a:rPr>
              <a:t>PROJET 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0">
            <a:off x="16447145" y="0"/>
            <a:ext cx="1192971" cy="1446026"/>
          </a:xfrm>
          <a:custGeom>
            <a:avLst/>
            <a:gdLst/>
            <a:ahLst/>
            <a:cxnLst/>
            <a:rect r="r" b="b" t="t" l="l"/>
            <a:pathLst>
              <a:path h="1446026" w="1192971">
                <a:moveTo>
                  <a:pt x="0" y="0"/>
                </a:moveTo>
                <a:lnTo>
                  <a:pt x="1192972" y="0"/>
                </a:lnTo>
                <a:lnTo>
                  <a:pt x="1192972" y="1446026"/>
                </a:lnTo>
                <a:lnTo>
                  <a:pt x="0" y="144602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5988320" y="9306668"/>
            <a:ext cx="2110621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Dossier de candidature 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AMI Bouger Plus 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Novembre 2024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1859895" y="2956002"/>
          <a:ext cx="14795500" cy="889000"/>
        </p:xfrm>
        <a:graphic>
          <a:graphicData uri="http://schemas.openxmlformats.org/drawingml/2006/table">
            <a:tbl>
              <a:tblPr/>
              <a:tblGrid>
                <a:gridCol w="14795500"/>
              </a:tblGrid>
              <a:tr h="8890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00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CB912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VALIDATION  DE LA PREUVE DE CONCEPT </a:t>
                      </a:r>
                      <a:r>
                        <a:rPr lang="en-US" sz="2000">
                          <a:solidFill>
                            <a:srgbClr val="FCB912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(Attester des différents critères validant la preuve de concept, en se référant aux critères indiqués dans le cahier des charges de cet AMI)</a:t>
                      </a:r>
                      <a:endParaRPr lang="en-US" sz="1100"/>
                    </a:p>
                  </a:txBody>
                  <a:tcPr marL="91440" marR="91440" marT="91440" marB="9144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8034036" y="2297037"/>
            <a:ext cx="2224754" cy="75628"/>
          </a:xfrm>
          <a:custGeom>
            <a:avLst/>
            <a:gdLst/>
            <a:ahLst/>
            <a:cxnLst/>
            <a:rect r="r" b="b" t="t" l="l"/>
            <a:pathLst>
              <a:path h="75628" w="2224754">
                <a:moveTo>
                  <a:pt x="0" y="0"/>
                </a:moveTo>
                <a:lnTo>
                  <a:pt x="2224754" y="0"/>
                </a:lnTo>
                <a:lnTo>
                  <a:pt x="2224754" y="75628"/>
                </a:lnTo>
                <a:lnTo>
                  <a:pt x="0" y="7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5002100" y="415750"/>
            <a:ext cx="1286511" cy="496319"/>
            <a:chOff x="0" y="0"/>
            <a:chExt cx="1715348" cy="661759"/>
          </a:xfrm>
        </p:grpSpPr>
        <p:sp>
          <p:nvSpPr>
            <p:cNvPr name="Freeform 5" id="5" descr="Une image contenant texte  Description générée automatiquement"/>
            <p:cNvSpPr/>
            <p:nvPr/>
          </p:nvSpPr>
          <p:spPr>
            <a:xfrm flipH="false" flipV="false" rot="0">
              <a:off x="0" y="0"/>
              <a:ext cx="1715389" cy="661797"/>
            </a:xfrm>
            <a:custGeom>
              <a:avLst/>
              <a:gdLst/>
              <a:ahLst/>
              <a:cxnLst/>
              <a:rect r="r" b="b" t="t" l="l"/>
              <a:pathLst>
                <a:path h="661797" w="1715389">
                  <a:moveTo>
                    <a:pt x="0" y="0"/>
                  </a:moveTo>
                  <a:lnTo>
                    <a:pt x="1715389" y="0"/>
                  </a:lnTo>
                  <a:lnTo>
                    <a:pt x="1715389" y="661797"/>
                  </a:lnTo>
                  <a:lnTo>
                    <a:pt x="0" y="661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310" r="2" b="-305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6447145" y="0"/>
            <a:ext cx="1192971" cy="1446026"/>
          </a:xfrm>
          <a:custGeom>
            <a:avLst/>
            <a:gdLst/>
            <a:ahLst/>
            <a:cxnLst/>
            <a:rect r="r" b="b" t="t" l="l"/>
            <a:pathLst>
              <a:path h="1446026" w="1192971">
                <a:moveTo>
                  <a:pt x="0" y="0"/>
                </a:moveTo>
                <a:lnTo>
                  <a:pt x="1192972" y="0"/>
                </a:lnTo>
                <a:lnTo>
                  <a:pt x="1192972" y="1446026"/>
                </a:lnTo>
                <a:lnTo>
                  <a:pt x="0" y="14460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 descr="TextBox 7"/>
          <p:cNvSpPr txBox="true"/>
          <p:nvPr/>
        </p:nvSpPr>
        <p:spPr>
          <a:xfrm rot="0">
            <a:off x="3849223" y="1544447"/>
            <a:ext cx="10640884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b="true" sz="4200" spc="45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03 LE </a:t>
            </a:r>
            <a:r>
              <a:rPr lang="en-US" b="true" sz="4200" spc="450">
                <a:solidFill>
                  <a:srgbClr val="FCB912"/>
                </a:solidFill>
                <a:latin typeface="DM Sans Bold"/>
                <a:ea typeface="DM Sans Bold"/>
                <a:cs typeface="DM Sans Bold"/>
                <a:sym typeface="DM Sans Bold"/>
              </a:rPr>
              <a:t>PROJET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043631" y="9076988"/>
            <a:ext cx="938043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494949"/>
                </a:solidFill>
                <a:latin typeface="Arimo"/>
                <a:ea typeface="Arimo"/>
                <a:cs typeface="Arimo"/>
                <a:sym typeface="Arimo"/>
              </a:rPr>
              <a:t>15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859895" y="3849940"/>
            <a:ext cx="4782622" cy="39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Ajouter des lignes dans le corps du texte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988320" y="9306668"/>
            <a:ext cx="2110621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Dossier de candidature 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AMI Bouger Plus 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Novembre 2024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68242" y="5431257"/>
            <a:ext cx="11052619" cy="19050"/>
          </a:xfrm>
          <a:custGeom>
            <a:avLst/>
            <a:gdLst/>
            <a:ahLst/>
            <a:cxnLst/>
            <a:rect r="r" b="b" t="t" l="l"/>
            <a:pathLst>
              <a:path h="19050" w="11052619">
                <a:moveTo>
                  <a:pt x="0" y="0"/>
                </a:moveTo>
                <a:lnTo>
                  <a:pt x="11052619" y="0"/>
                </a:lnTo>
                <a:lnTo>
                  <a:pt x="11052619" y="19050"/>
                </a:lnTo>
                <a:lnTo>
                  <a:pt x="0" y="19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875544" y="1594737"/>
            <a:ext cx="1845564" cy="75628"/>
          </a:xfrm>
          <a:custGeom>
            <a:avLst/>
            <a:gdLst/>
            <a:ahLst/>
            <a:cxnLst/>
            <a:rect r="r" b="b" t="t" l="l"/>
            <a:pathLst>
              <a:path h="75628" w="1845564">
                <a:moveTo>
                  <a:pt x="0" y="0"/>
                </a:moveTo>
                <a:lnTo>
                  <a:pt x="1845564" y="0"/>
                </a:lnTo>
                <a:lnTo>
                  <a:pt x="1845564" y="75628"/>
                </a:lnTo>
                <a:lnTo>
                  <a:pt x="0" y="756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 descr="Subtitle 2"/>
          <p:cNvSpPr txBox="true"/>
          <p:nvPr/>
        </p:nvSpPr>
        <p:spPr>
          <a:xfrm rot="0">
            <a:off x="13175500" y="4013357"/>
            <a:ext cx="3050112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494949"/>
                </a:solidFill>
                <a:latin typeface="DM Sans"/>
                <a:ea typeface="DM Sans"/>
                <a:cs typeface="DM Sans"/>
                <a:sym typeface="DM Sans"/>
              </a:rPr>
              <a:t>Première quinzaine de Janvier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5002100" y="415750"/>
            <a:ext cx="1286511" cy="496319"/>
            <a:chOff x="0" y="0"/>
            <a:chExt cx="1715348" cy="661759"/>
          </a:xfrm>
        </p:grpSpPr>
        <p:sp>
          <p:nvSpPr>
            <p:cNvPr name="Freeform 6" id="6" descr="Une image contenant texte  Description générée automatiquement"/>
            <p:cNvSpPr/>
            <p:nvPr/>
          </p:nvSpPr>
          <p:spPr>
            <a:xfrm flipH="false" flipV="false" rot="0">
              <a:off x="0" y="0"/>
              <a:ext cx="1715389" cy="661797"/>
            </a:xfrm>
            <a:custGeom>
              <a:avLst/>
              <a:gdLst/>
              <a:ahLst/>
              <a:cxnLst/>
              <a:rect r="r" b="b" t="t" l="l"/>
              <a:pathLst>
                <a:path h="661797" w="1715389">
                  <a:moveTo>
                    <a:pt x="0" y="0"/>
                  </a:moveTo>
                  <a:lnTo>
                    <a:pt x="1715389" y="0"/>
                  </a:lnTo>
                  <a:lnTo>
                    <a:pt x="1715389" y="661797"/>
                  </a:lnTo>
                  <a:lnTo>
                    <a:pt x="0" y="661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88" r="2" b="-83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6439406" y="4739701"/>
            <a:ext cx="1481709" cy="1481709"/>
          </a:xfrm>
          <a:custGeom>
            <a:avLst/>
            <a:gdLst/>
            <a:ahLst/>
            <a:cxnLst/>
            <a:rect r="r" b="b" t="t" l="l"/>
            <a:pathLst>
              <a:path h="1481709" w="1481709">
                <a:moveTo>
                  <a:pt x="0" y="0"/>
                </a:moveTo>
                <a:lnTo>
                  <a:pt x="1481708" y="0"/>
                </a:lnTo>
                <a:lnTo>
                  <a:pt x="1481708" y="1481710"/>
                </a:lnTo>
                <a:lnTo>
                  <a:pt x="0" y="14817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6940968" y="5085078"/>
            <a:ext cx="822486" cy="822486"/>
            <a:chOff x="0" y="0"/>
            <a:chExt cx="1096648" cy="1096648"/>
          </a:xfrm>
        </p:grpSpPr>
        <p:sp>
          <p:nvSpPr>
            <p:cNvPr name="Freeform 9" id="9" descr="Une image contenant texte  Description générée automatiquement"/>
            <p:cNvSpPr/>
            <p:nvPr/>
          </p:nvSpPr>
          <p:spPr>
            <a:xfrm flipH="false" flipV="false" rot="0">
              <a:off x="0" y="0"/>
              <a:ext cx="1096645" cy="1096645"/>
            </a:xfrm>
            <a:custGeom>
              <a:avLst/>
              <a:gdLst/>
              <a:ahLst/>
              <a:cxnLst/>
              <a:rect r="r" b="b" t="t" l="l"/>
              <a:pathLst>
                <a:path h="1096645" w="1096645">
                  <a:moveTo>
                    <a:pt x="0" y="0"/>
                  </a:moveTo>
                  <a:lnTo>
                    <a:pt x="1096645" y="0"/>
                  </a:lnTo>
                  <a:lnTo>
                    <a:pt x="1096645" y="1096645"/>
                  </a:lnTo>
                  <a:lnTo>
                    <a:pt x="0" y="109664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0" r="0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2666143" y="4690403"/>
            <a:ext cx="1481709" cy="1481709"/>
          </a:xfrm>
          <a:custGeom>
            <a:avLst/>
            <a:gdLst/>
            <a:ahLst/>
            <a:cxnLst/>
            <a:rect r="r" b="b" t="t" l="l"/>
            <a:pathLst>
              <a:path h="1481709" w="1481709">
                <a:moveTo>
                  <a:pt x="0" y="0"/>
                </a:moveTo>
                <a:lnTo>
                  <a:pt x="1481709" y="0"/>
                </a:lnTo>
                <a:lnTo>
                  <a:pt x="1481709" y="1481709"/>
                </a:lnTo>
                <a:lnTo>
                  <a:pt x="0" y="14817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523377" y="4690403"/>
            <a:ext cx="1481709" cy="1481709"/>
          </a:xfrm>
          <a:custGeom>
            <a:avLst/>
            <a:gdLst/>
            <a:ahLst/>
            <a:cxnLst/>
            <a:rect r="r" b="b" t="t" l="l"/>
            <a:pathLst>
              <a:path h="1481709" w="1481709">
                <a:moveTo>
                  <a:pt x="0" y="0"/>
                </a:moveTo>
                <a:lnTo>
                  <a:pt x="1481708" y="0"/>
                </a:lnTo>
                <a:lnTo>
                  <a:pt x="1481708" y="1481709"/>
                </a:lnTo>
                <a:lnTo>
                  <a:pt x="0" y="14817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3986790" y="4690403"/>
            <a:ext cx="1481709" cy="1481709"/>
          </a:xfrm>
          <a:custGeom>
            <a:avLst/>
            <a:gdLst/>
            <a:ahLst/>
            <a:cxnLst/>
            <a:rect r="r" b="b" t="t" l="l"/>
            <a:pathLst>
              <a:path h="1481709" w="1481709">
                <a:moveTo>
                  <a:pt x="0" y="0"/>
                </a:moveTo>
                <a:lnTo>
                  <a:pt x="1481708" y="0"/>
                </a:lnTo>
                <a:lnTo>
                  <a:pt x="1481708" y="1481709"/>
                </a:lnTo>
                <a:lnTo>
                  <a:pt x="0" y="14817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4201850" y="5027416"/>
            <a:ext cx="1051592" cy="906281"/>
          </a:xfrm>
          <a:custGeom>
            <a:avLst/>
            <a:gdLst/>
            <a:ahLst/>
            <a:cxnLst/>
            <a:rect r="r" b="b" t="t" l="l"/>
            <a:pathLst>
              <a:path h="906281" w="1051592">
                <a:moveTo>
                  <a:pt x="0" y="0"/>
                </a:moveTo>
                <a:lnTo>
                  <a:pt x="1051592" y="0"/>
                </a:lnTo>
                <a:lnTo>
                  <a:pt x="1051592" y="906280"/>
                </a:lnTo>
                <a:lnTo>
                  <a:pt x="0" y="90628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968242" y="4929266"/>
            <a:ext cx="868901" cy="1003983"/>
          </a:xfrm>
          <a:custGeom>
            <a:avLst/>
            <a:gdLst/>
            <a:ahLst/>
            <a:cxnLst/>
            <a:rect r="r" b="b" t="t" l="l"/>
            <a:pathLst>
              <a:path h="1003983" w="868901">
                <a:moveTo>
                  <a:pt x="0" y="0"/>
                </a:moveTo>
                <a:lnTo>
                  <a:pt x="868901" y="0"/>
                </a:lnTo>
                <a:lnTo>
                  <a:pt x="868901" y="1003983"/>
                </a:lnTo>
                <a:lnTo>
                  <a:pt x="0" y="100398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0837247" y="4861501"/>
            <a:ext cx="875301" cy="1072195"/>
          </a:xfrm>
          <a:custGeom>
            <a:avLst/>
            <a:gdLst/>
            <a:ahLst/>
            <a:cxnLst/>
            <a:rect r="r" b="b" t="t" l="l"/>
            <a:pathLst>
              <a:path h="1072195" w="875301">
                <a:moveTo>
                  <a:pt x="0" y="0"/>
                </a:moveTo>
                <a:lnTo>
                  <a:pt x="875301" y="0"/>
                </a:lnTo>
                <a:lnTo>
                  <a:pt x="875301" y="1072195"/>
                </a:lnTo>
                <a:lnTo>
                  <a:pt x="0" y="107219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 descr="TextBox 7"/>
          <p:cNvSpPr txBox="true"/>
          <p:nvPr/>
        </p:nvSpPr>
        <p:spPr>
          <a:xfrm rot="0">
            <a:off x="792212" y="225398"/>
            <a:ext cx="5456208" cy="1276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spc="45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algn="l">
              <a:lnSpc>
                <a:spcPts val="5040"/>
              </a:lnSpc>
            </a:pPr>
            <a:r>
              <a:rPr lang="en-US" b="true" sz="4200" spc="45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05  </a:t>
            </a:r>
            <a:r>
              <a:rPr lang="en-US" b="true" sz="4200" spc="450">
                <a:solidFill>
                  <a:srgbClr val="FCB912"/>
                </a:solidFill>
                <a:latin typeface="DM Sans Bold"/>
                <a:ea typeface="DM Sans Bold"/>
                <a:cs typeface="DM Sans Bold"/>
                <a:sym typeface="DM Sans Bold"/>
              </a:rPr>
              <a:t>CALENDRIER</a:t>
            </a:r>
          </a:p>
        </p:txBody>
      </p:sp>
      <p:sp>
        <p:nvSpPr>
          <p:cNvPr name="TextBox 17" id="17" descr="Subtitle 2"/>
          <p:cNvSpPr txBox="true"/>
          <p:nvPr/>
        </p:nvSpPr>
        <p:spPr>
          <a:xfrm rot="0">
            <a:off x="1687424" y="6954751"/>
            <a:ext cx="3439147" cy="6000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494949"/>
                </a:solidFill>
                <a:latin typeface="DM Sans"/>
                <a:ea typeface="DM Sans"/>
                <a:cs typeface="DM Sans"/>
                <a:sym typeface="DM Sans"/>
              </a:rPr>
              <a:t>Du 7 Novembre au 6 Décembre 2024</a:t>
            </a:r>
          </a:p>
        </p:txBody>
      </p:sp>
      <p:sp>
        <p:nvSpPr>
          <p:cNvPr name="TextBox 18" id="18" descr="Rectangle 13"/>
          <p:cNvSpPr txBox="true"/>
          <p:nvPr/>
        </p:nvSpPr>
        <p:spPr>
          <a:xfrm rot="0">
            <a:off x="1818944" y="6302353"/>
            <a:ext cx="3176110" cy="62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true">
                <a:solidFill>
                  <a:srgbClr val="446072"/>
                </a:solidFill>
                <a:latin typeface="DM Sans Bold"/>
                <a:ea typeface="DM Sans Bold"/>
                <a:cs typeface="DM Sans Bold"/>
                <a:sym typeface="DM Sans Bold"/>
              </a:rPr>
              <a:t>Ouverture </a:t>
            </a:r>
          </a:p>
          <a:p>
            <a:pPr algn="ctr">
              <a:lnSpc>
                <a:spcPts val="2400"/>
              </a:lnSpc>
            </a:pPr>
            <a:r>
              <a:rPr lang="en-US" sz="2000" b="true">
                <a:solidFill>
                  <a:srgbClr val="446072"/>
                </a:solidFill>
                <a:latin typeface="DM Sans Bold"/>
                <a:ea typeface="DM Sans Bold"/>
                <a:cs typeface="DM Sans Bold"/>
                <a:sym typeface="DM Sans Bold"/>
              </a:rPr>
              <a:t>des candidatures</a:t>
            </a:r>
          </a:p>
        </p:txBody>
      </p:sp>
      <p:sp>
        <p:nvSpPr>
          <p:cNvPr name="TextBox 19" id="19" descr="Rectangle 13"/>
          <p:cNvSpPr txBox="true"/>
          <p:nvPr/>
        </p:nvSpPr>
        <p:spPr>
          <a:xfrm rot="0">
            <a:off x="13112501" y="3394232"/>
            <a:ext cx="3176110" cy="628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true">
                <a:solidFill>
                  <a:srgbClr val="446072"/>
                </a:solidFill>
                <a:latin typeface="DM Sans Bold"/>
                <a:ea typeface="DM Sans Bold"/>
                <a:cs typeface="DM Sans Bold"/>
                <a:sym typeface="DM Sans Bold"/>
              </a:rPr>
              <a:t>Annonce</a:t>
            </a:r>
          </a:p>
          <a:p>
            <a:pPr algn="ctr">
              <a:lnSpc>
                <a:spcPts val="2400"/>
              </a:lnSpc>
            </a:pPr>
            <a:r>
              <a:rPr lang="en-US" sz="2000" b="true">
                <a:solidFill>
                  <a:srgbClr val="446072"/>
                </a:solidFill>
                <a:latin typeface="DM Sans Bold"/>
                <a:ea typeface="DM Sans Bold"/>
                <a:cs typeface="DM Sans Bold"/>
                <a:sym typeface="DM Sans Bold"/>
              </a:rPr>
              <a:t>des lauréats</a:t>
            </a:r>
          </a:p>
        </p:txBody>
      </p:sp>
      <p:sp>
        <p:nvSpPr>
          <p:cNvPr name="TextBox 20" id="20" descr="Subtitle 2"/>
          <p:cNvSpPr txBox="true"/>
          <p:nvPr/>
        </p:nvSpPr>
        <p:spPr>
          <a:xfrm rot="0">
            <a:off x="9739174" y="6668401"/>
            <a:ext cx="3050112" cy="933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true">
                <a:solidFill>
                  <a:srgbClr val="446072"/>
                </a:solidFill>
                <a:latin typeface="DM Sans Bold"/>
                <a:ea typeface="DM Sans Bold"/>
                <a:cs typeface="DM Sans Bold"/>
                <a:sym typeface="DM Sans Bold"/>
              </a:rPr>
              <a:t>Jury de sélection</a:t>
            </a:r>
          </a:p>
          <a:p>
            <a:pPr algn="ctr">
              <a:lnSpc>
                <a:spcPts val="2400"/>
              </a:lnSpc>
            </a:pPr>
            <a:r>
              <a:rPr lang="en-US" sz="2000" i="true">
                <a:solidFill>
                  <a:srgbClr val="000000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Présentation à réaliser devant le jury</a:t>
            </a:r>
          </a:p>
        </p:txBody>
      </p:sp>
      <p:sp>
        <p:nvSpPr>
          <p:cNvPr name="TextBox 21" id="21" descr="Rectangle 13"/>
          <p:cNvSpPr txBox="true"/>
          <p:nvPr/>
        </p:nvSpPr>
        <p:spPr>
          <a:xfrm rot="0">
            <a:off x="9676176" y="6348590"/>
            <a:ext cx="3176110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494949"/>
                </a:solidFill>
                <a:latin typeface="DM Sans"/>
                <a:ea typeface="DM Sans"/>
                <a:cs typeface="DM Sans"/>
                <a:sym typeface="DM Sans"/>
              </a:rPr>
              <a:t>Fin Décembre</a:t>
            </a:r>
          </a:p>
        </p:txBody>
      </p:sp>
      <p:sp>
        <p:nvSpPr>
          <p:cNvPr name="TextBox 22" id="22" descr="Rectangle 13"/>
          <p:cNvSpPr txBox="true"/>
          <p:nvPr/>
        </p:nvSpPr>
        <p:spPr>
          <a:xfrm rot="0">
            <a:off x="5682093" y="3699032"/>
            <a:ext cx="3176109" cy="323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true">
                <a:solidFill>
                  <a:srgbClr val="446072"/>
                </a:solidFill>
                <a:latin typeface="DM Sans Bold"/>
                <a:ea typeface="DM Sans Bold"/>
                <a:cs typeface="DM Sans Bold"/>
                <a:sym typeface="DM Sans Bold"/>
              </a:rPr>
              <a:t>Évaluation des dossiers</a:t>
            </a:r>
          </a:p>
        </p:txBody>
      </p:sp>
      <p:sp>
        <p:nvSpPr>
          <p:cNvPr name="TextBox 23" id="23" descr="Subtitle 2"/>
          <p:cNvSpPr txBox="true"/>
          <p:nvPr/>
        </p:nvSpPr>
        <p:spPr>
          <a:xfrm rot="0">
            <a:off x="5521694" y="4113697"/>
            <a:ext cx="3772732" cy="304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494949"/>
                </a:solidFill>
                <a:latin typeface="DM Sans"/>
                <a:ea typeface="DM Sans"/>
                <a:cs typeface="DM Sans"/>
                <a:sym typeface="DM Sans"/>
              </a:rPr>
              <a:t>Courant Décembre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7043631" y="9076988"/>
            <a:ext cx="938043" cy="497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494949"/>
                </a:solidFill>
                <a:latin typeface="Arimo"/>
                <a:ea typeface="Arimo"/>
                <a:cs typeface="Arimo"/>
                <a:sym typeface="Arimo"/>
              </a:rPr>
              <a:t>16</a:t>
            </a:r>
          </a:p>
        </p:txBody>
      </p:sp>
      <p:sp>
        <p:nvSpPr>
          <p:cNvPr name="Freeform 25" id="25"/>
          <p:cNvSpPr/>
          <p:nvPr/>
        </p:nvSpPr>
        <p:spPr>
          <a:xfrm flipH="false" flipV="false" rot="0">
            <a:off x="16447145" y="0"/>
            <a:ext cx="1192971" cy="1446026"/>
          </a:xfrm>
          <a:custGeom>
            <a:avLst/>
            <a:gdLst/>
            <a:ahLst/>
            <a:cxnLst/>
            <a:rect r="r" b="b" t="t" l="l"/>
            <a:pathLst>
              <a:path h="1446026" w="1192971">
                <a:moveTo>
                  <a:pt x="0" y="0"/>
                </a:moveTo>
                <a:lnTo>
                  <a:pt x="1192972" y="0"/>
                </a:lnTo>
                <a:lnTo>
                  <a:pt x="1192972" y="1446026"/>
                </a:lnTo>
                <a:lnTo>
                  <a:pt x="0" y="144602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15988320" y="9306668"/>
            <a:ext cx="2110621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Dossier de candidature 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AMI Bouger Plus 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Novembre 2024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73143" y="2471613"/>
            <a:ext cx="2802351" cy="75628"/>
          </a:xfrm>
          <a:custGeom>
            <a:avLst/>
            <a:gdLst/>
            <a:ahLst/>
            <a:cxnLst/>
            <a:rect r="r" b="b" t="t" l="l"/>
            <a:pathLst>
              <a:path h="75628" w="2802351">
                <a:moveTo>
                  <a:pt x="0" y="0"/>
                </a:moveTo>
                <a:lnTo>
                  <a:pt x="2802351" y="0"/>
                </a:lnTo>
                <a:lnTo>
                  <a:pt x="2802351" y="75628"/>
                </a:lnTo>
                <a:lnTo>
                  <a:pt x="0" y="7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002100" y="415750"/>
            <a:ext cx="1286511" cy="496319"/>
            <a:chOff x="0" y="0"/>
            <a:chExt cx="1715348" cy="661759"/>
          </a:xfrm>
        </p:grpSpPr>
        <p:sp>
          <p:nvSpPr>
            <p:cNvPr name="Freeform 4" id="4" descr="Une image contenant texte  Description générée automatiquement"/>
            <p:cNvSpPr/>
            <p:nvPr/>
          </p:nvSpPr>
          <p:spPr>
            <a:xfrm flipH="false" flipV="false" rot="0">
              <a:off x="0" y="0"/>
              <a:ext cx="1715389" cy="661797"/>
            </a:xfrm>
            <a:custGeom>
              <a:avLst/>
              <a:gdLst/>
              <a:ahLst/>
              <a:cxnLst/>
              <a:rect r="r" b="b" t="t" l="l"/>
              <a:pathLst>
                <a:path h="661797" w="1715389">
                  <a:moveTo>
                    <a:pt x="0" y="0"/>
                  </a:moveTo>
                  <a:lnTo>
                    <a:pt x="1715389" y="0"/>
                  </a:lnTo>
                  <a:lnTo>
                    <a:pt x="1715389" y="661797"/>
                  </a:lnTo>
                  <a:lnTo>
                    <a:pt x="0" y="661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88" r="2" b="-83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9011983" y="3624988"/>
            <a:ext cx="9276017" cy="6661976"/>
          </a:xfrm>
          <a:custGeom>
            <a:avLst/>
            <a:gdLst/>
            <a:ahLst/>
            <a:cxnLst/>
            <a:rect r="r" b="b" t="t" l="l"/>
            <a:pathLst>
              <a:path h="6661976" w="9276017">
                <a:moveTo>
                  <a:pt x="0" y="0"/>
                </a:moveTo>
                <a:lnTo>
                  <a:pt x="9276017" y="0"/>
                </a:lnTo>
                <a:lnTo>
                  <a:pt x="9276017" y="6661975"/>
                </a:lnTo>
                <a:lnTo>
                  <a:pt x="0" y="66619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582098" y="6460938"/>
            <a:ext cx="1148822" cy="990075"/>
          </a:xfrm>
          <a:custGeom>
            <a:avLst/>
            <a:gdLst/>
            <a:ahLst/>
            <a:cxnLst/>
            <a:rect r="r" b="b" t="t" l="l"/>
            <a:pathLst>
              <a:path h="990075" w="1148822">
                <a:moveTo>
                  <a:pt x="0" y="0"/>
                </a:moveTo>
                <a:lnTo>
                  <a:pt x="1148821" y="0"/>
                </a:lnTo>
                <a:lnTo>
                  <a:pt x="1148821" y="990075"/>
                </a:lnTo>
                <a:lnTo>
                  <a:pt x="0" y="99007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447145" y="0"/>
            <a:ext cx="1192971" cy="1446026"/>
          </a:xfrm>
          <a:custGeom>
            <a:avLst/>
            <a:gdLst/>
            <a:ahLst/>
            <a:cxnLst/>
            <a:rect r="r" b="b" t="t" l="l"/>
            <a:pathLst>
              <a:path h="1446026" w="1192971">
                <a:moveTo>
                  <a:pt x="0" y="0"/>
                </a:moveTo>
                <a:lnTo>
                  <a:pt x="1192972" y="0"/>
                </a:lnTo>
                <a:lnTo>
                  <a:pt x="1192972" y="1446026"/>
                </a:lnTo>
                <a:lnTo>
                  <a:pt x="0" y="144602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8" id="8" descr="TextBox 7"/>
          <p:cNvSpPr txBox="true"/>
          <p:nvPr/>
        </p:nvSpPr>
        <p:spPr>
          <a:xfrm rot="0">
            <a:off x="635658" y="1114571"/>
            <a:ext cx="15453626" cy="1181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spc="45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algn="l">
              <a:lnSpc>
                <a:spcPts val="4320"/>
              </a:lnSpc>
            </a:pPr>
            <a:r>
              <a:rPr lang="en-US" b="true" sz="3600" spc="45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06 </a:t>
            </a:r>
            <a:r>
              <a:rPr lang="en-US" b="true" sz="3600" spc="450">
                <a:solidFill>
                  <a:srgbClr val="FCB912"/>
                </a:solidFill>
                <a:latin typeface="DM Sans Bold"/>
                <a:ea typeface="DM Sans Bold"/>
                <a:cs typeface="DM Sans Bold"/>
                <a:sym typeface="DM Sans Bold"/>
              </a:rPr>
              <a:t>CONTACT</a:t>
            </a:r>
            <a:r>
              <a:rPr lang="en-US" b="true" sz="3600" spc="45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3600" spc="45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AMI BOUGER PLUS</a:t>
            </a:r>
          </a:p>
        </p:txBody>
      </p:sp>
      <p:sp>
        <p:nvSpPr>
          <p:cNvPr name="TextBox 9" id="9" descr="TextBox 45"/>
          <p:cNvSpPr txBox="true"/>
          <p:nvPr/>
        </p:nvSpPr>
        <p:spPr>
          <a:xfrm rot="0">
            <a:off x="9706466" y="4076700"/>
            <a:ext cx="8097048" cy="1485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99"/>
              </a:lnSpc>
            </a:pPr>
            <a:r>
              <a:rPr lang="en-US" sz="2499" b="true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Nous vous recommandons de prendre contact avec Paolo CAMPOS  avant de déposer votre candidature afin d’échanger sur votre projet si il intègre de l’innovation technologique ou numérique.</a:t>
            </a:r>
          </a:p>
        </p:txBody>
      </p:sp>
      <p:sp>
        <p:nvSpPr>
          <p:cNvPr name="TextBox 10" id="10" descr="Rectangle 80"/>
          <p:cNvSpPr txBox="true"/>
          <p:nvPr/>
        </p:nvSpPr>
        <p:spPr>
          <a:xfrm rot="0">
            <a:off x="12106745" y="6342271"/>
            <a:ext cx="2849636" cy="361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b="true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CAMPOS Paolo</a:t>
            </a:r>
          </a:p>
        </p:txBody>
      </p:sp>
      <p:sp>
        <p:nvSpPr>
          <p:cNvPr name="TextBox 11" id="11" descr="TextBox 79"/>
          <p:cNvSpPr txBox="true"/>
          <p:nvPr/>
        </p:nvSpPr>
        <p:spPr>
          <a:xfrm rot="0">
            <a:off x="12106745" y="6761944"/>
            <a:ext cx="4969849" cy="723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879"/>
              </a:lnSpc>
            </a:pPr>
            <a:r>
              <a:rPr lang="en-US" sz="2400" spc="22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paolo.campos@pole-tes.com</a:t>
            </a:r>
          </a:p>
          <a:p>
            <a:pPr algn="l">
              <a:lnSpc>
                <a:spcPts val="2879"/>
              </a:lnSpc>
            </a:pPr>
            <a:r>
              <a:rPr lang="en-US" sz="2400" spc="22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07 83 83 11 01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191865" y="-213052"/>
            <a:ext cx="6206490" cy="10667523"/>
          </a:xfrm>
          <a:custGeom>
            <a:avLst/>
            <a:gdLst/>
            <a:ahLst/>
            <a:cxnLst/>
            <a:rect r="r" b="b" t="t" l="l"/>
            <a:pathLst>
              <a:path h="10667523" w="6206490">
                <a:moveTo>
                  <a:pt x="0" y="0"/>
                </a:moveTo>
                <a:lnTo>
                  <a:pt x="6206490" y="0"/>
                </a:lnTo>
                <a:lnTo>
                  <a:pt x="6206490" y="10667523"/>
                </a:lnTo>
                <a:lnTo>
                  <a:pt x="0" y="106675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25458" y="2116935"/>
            <a:ext cx="1306830" cy="80867"/>
          </a:xfrm>
          <a:custGeom>
            <a:avLst/>
            <a:gdLst/>
            <a:ahLst/>
            <a:cxnLst/>
            <a:rect r="r" b="b" t="t" l="l"/>
            <a:pathLst>
              <a:path h="80867" w="1306830">
                <a:moveTo>
                  <a:pt x="0" y="0"/>
                </a:moveTo>
                <a:lnTo>
                  <a:pt x="1306830" y="0"/>
                </a:lnTo>
                <a:lnTo>
                  <a:pt x="1306830" y="80867"/>
                </a:lnTo>
                <a:lnTo>
                  <a:pt x="0" y="808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999957" y="3129212"/>
            <a:ext cx="4028338" cy="1554078"/>
            <a:chOff x="0" y="0"/>
            <a:chExt cx="3825492" cy="1475823"/>
          </a:xfrm>
        </p:grpSpPr>
        <p:sp>
          <p:nvSpPr>
            <p:cNvPr name="Freeform 5" id="5" descr="Une image contenant texte  Description générée automatiquement"/>
            <p:cNvSpPr/>
            <p:nvPr/>
          </p:nvSpPr>
          <p:spPr>
            <a:xfrm flipH="false" flipV="false" rot="0">
              <a:off x="0" y="0"/>
              <a:ext cx="3825494" cy="1475867"/>
            </a:xfrm>
            <a:custGeom>
              <a:avLst/>
              <a:gdLst/>
              <a:ahLst/>
              <a:cxnLst/>
              <a:rect r="r" b="b" t="t" l="l"/>
              <a:pathLst>
                <a:path h="1475867" w="3825494">
                  <a:moveTo>
                    <a:pt x="0" y="0"/>
                  </a:moveTo>
                  <a:lnTo>
                    <a:pt x="3825494" y="0"/>
                  </a:lnTo>
                  <a:lnTo>
                    <a:pt x="3825494" y="1475867"/>
                  </a:lnTo>
                  <a:lnTo>
                    <a:pt x="0" y="14758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89" r="0" b="-86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7121788" y="2157369"/>
            <a:ext cx="2976585" cy="3607982"/>
          </a:xfrm>
          <a:custGeom>
            <a:avLst/>
            <a:gdLst/>
            <a:ahLst/>
            <a:cxnLst/>
            <a:rect r="r" b="b" t="t" l="l"/>
            <a:pathLst>
              <a:path h="3607982" w="2976585">
                <a:moveTo>
                  <a:pt x="0" y="0"/>
                </a:moveTo>
                <a:lnTo>
                  <a:pt x="2976585" y="0"/>
                </a:lnTo>
                <a:lnTo>
                  <a:pt x="2976585" y="3607982"/>
                </a:lnTo>
                <a:lnTo>
                  <a:pt x="0" y="360798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971177" y="5828501"/>
            <a:ext cx="5222825" cy="2115803"/>
          </a:xfrm>
          <a:custGeom>
            <a:avLst/>
            <a:gdLst/>
            <a:ahLst/>
            <a:cxnLst/>
            <a:rect r="r" b="b" t="t" l="l"/>
            <a:pathLst>
              <a:path h="2115803" w="5222825">
                <a:moveTo>
                  <a:pt x="0" y="0"/>
                </a:moveTo>
                <a:lnTo>
                  <a:pt x="5222825" y="0"/>
                </a:lnTo>
                <a:lnTo>
                  <a:pt x="5222825" y="2115803"/>
                </a:lnTo>
                <a:lnTo>
                  <a:pt x="0" y="2115803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6859628" y="5575686"/>
            <a:ext cx="3500904" cy="2857778"/>
          </a:xfrm>
          <a:custGeom>
            <a:avLst/>
            <a:gdLst/>
            <a:ahLst/>
            <a:cxnLst/>
            <a:rect r="r" b="b" t="t" l="l"/>
            <a:pathLst>
              <a:path h="2857778" w="3500904">
                <a:moveTo>
                  <a:pt x="0" y="0"/>
                </a:moveTo>
                <a:lnTo>
                  <a:pt x="3500904" y="0"/>
                </a:lnTo>
                <a:lnTo>
                  <a:pt x="3500904" y="2857778"/>
                </a:lnTo>
                <a:lnTo>
                  <a:pt x="0" y="285777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TextBox 9" id="9" descr="TextBox 105"/>
          <p:cNvSpPr txBox="true"/>
          <p:nvPr/>
        </p:nvSpPr>
        <p:spPr>
          <a:xfrm rot="0">
            <a:off x="971177" y="1429706"/>
            <a:ext cx="4505361" cy="542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3600" b="true">
                <a:solidFill>
                  <a:srgbClr val="FCB912"/>
                </a:solidFill>
                <a:latin typeface="DM Sans Bold"/>
                <a:ea typeface="DM Sans Bold"/>
                <a:cs typeface="DM Sans Bold"/>
                <a:sym typeface="DM Sans Bold"/>
              </a:rPr>
              <a:t>SOMMAIRE</a:t>
            </a:r>
          </a:p>
        </p:txBody>
      </p:sp>
      <p:sp>
        <p:nvSpPr>
          <p:cNvPr name="TextBox 10" id="10" descr="TextBox 35"/>
          <p:cNvSpPr txBox="true"/>
          <p:nvPr/>
        </p:nvSpPr>
        <p:spPr>
          <a:xfrm rot="0">
            <a:off x="13900824" y="2671207"/>
            <a:ext cx="3482360" cy="33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Carte d’identité du projet</a:t>
            </a:r>
          </a:p>
        </p:txBody>
      </p:sp>
      <p:sp>
        <p:nvSpPr>
          <p:cNvPr name="TextBox 11" id="11" descr="TextBox 36"/>
          <p:cNvSpPr txBox="true"/>
          <p:nvPr/>
        </p:nvSpPr>
        <p:spPr>
          <a:xfrm rot="0">
            <a:off x="12627794" y="2453278"/>
            <a:ext cx="990199" cy="796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400"/>
              </a:lnSpc>
            </a:pPr>
            <a:r>
              <a:rPr lang="en-US" sz="4500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01</a:t>
            </a:r>
          </a:p>
        </p:txBody>
      </p:sp>
      <p:sp>
        <p:nvSpPr>
          <p:cNvPr name="TextBox 12" id="12" descr="TextBox 35"/>
          <p:cNvSpPr txBox="true"/>
          <p:nvPr/>
        </p:nvSpPr>
        <p:spPr>
          <a:xfrm rot="0">
            <a:off x="13900824" y="3448666"/>
            <a:ext cx="2895434" cy="33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Le Porteur</a:t>
            </a:r>
          </a:p>
        </p:txBody>
      </p:sp>
      <p:sp>
        <p:nvSpPr>
          <p:cNvPr name="TextBox 13" id="13" descr="TextBox 35"/>
          <p:cNvSpPr txBox="true"/>
          <p:nvPr/>
        </p:nvSpPr>
        <p:spPr>
          <a:xfrm rot="0">
            <a:off x="13900824" y="4226554"/>
            <a:ext cx="3482360" cy="333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Le projet </a:t>
            </a:r>
          </a:p>
        </p:txBody>
      </p:sp>
      <p:sp>
        <p:nvSpPr>
          <p:cNvPr name="TextBox 14" id="14" descr="TextBox 35"/>
          <p:cNvSpPr txBox="true"/>
          <p:nvPr/>
        </p:nvSpPr>
        <p:spPr>
          <a:xfrm rot="0">
            <a:off x="13847395" y="5009112"/>
            <a:ext cx="2895432" cy="33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Le calendrier</a:t>
            </a:r>
          </a:p>
        </p:txBody>
      </p:sp>
      <p:sp>
        <p:nvSpPr>
          <p:cNvPr name="TextBox 15" id="15" descr="TextBox 35"/>
          <p:cNvSpPr txBox="true"/>
          <p:nvPr/>
        </p:nvSpPr>
        <p:spPr>
          <a:xfrm rot="0">
            <a:off x="13960546" y="5741315"/>
            <a:ext cx="2895432" cy="330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100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Contact</a:t>
            </a:r>
          </a:p>
        </p:txBody>
      </p:sp>
      <p:sp>
        <p:nvSpPr>
          <p:cNvPr name="TextBox 16" id="16" descr="TextBox 36"/>
          <p:cNvSpPr txBox="true"/>
          <p:nvPr/>
        </p:nvSpPr>
        <p:spPr>
          <a:xfrm rot="0">
            <a:off x="12644430" y="3225899"/>
            <a:ext cx="990199" cy="796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400"/>
              </a:lnSpc>
            </a:pPr>
            <a:r>
              <a:rPr lang="en-US" sz="4500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02</a:t>
            </a:r>
          </a:p>
        </p:txBody>
      </p:sp>
      <p:sp>
        <p:nvSpPr>
          <p:cNvPr name="TextBox 17" id="17" descr="TextBox 36"/>
          <p:cNvSpPr txBox="true"/>
          <p:nvPr/>
        </p:nvSpPr>
        <p:spPr>
          <a:xfrm rot="0">
            <a:off x="12648168" y="4021260"/>
            <a:ext cx="990199" cy="796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400"/>
              </a:lnSpc>
            </a:pPr>
            <a:r>
              <a:rPr lang="en-US" sz="4500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03</a:t>
            </a:r>
          </a:p>
        </p:txBody>
      </p:sp>
      <p:sp>
        <p:nvSpPr>
          <p:cNvPr name="TextBox 18" id="18" descr="TextBox 36"/>
          <p:cNvSpPr txBox="true"/>
          <p:nvPr/>
        </p:nvSpPr>
        <p:spPr>
          <a:xfrm rot="0">
            <a:off x="12643181" y="4784186"/>
            <a:ext cx="990199" cy="796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400"/>
              </a:lnSpc>
            </a:pPr>
            <a:r>
              <a:rPr lang="en-US" sz="4500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04</a:t>
            </a:r>
          </a:p>
        </p:txBody>
      </p:sp>
      <p:sp>
        <p:nvSpPr>
          <p:cNvPr name="TextBox 19" id="19" descr="TextBox 36"/>
          <p:cNvSpPr txBox="true"/>
          <p:nvPr/>
        </p:nvSpPr>
        <p:spPr>
          <a:xfrm rot="0">
            <a:off x="12648168" y="5547111"/>
            <a:ext cx="990199" cy="796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5400"/>
              </a:lnSpc>
            </a:pPr>
            <a:r>
              <a:rPr lang="en-US" sz="4500" b="true">
                <a:solidFill>
                  <a:srgbClr val="FFFFFF"/>
                </a:solidFill>
                <a:latin typeface="Arimo Bold"/>
                <a:ea typeface="Arimo Bold"/>
                <a:cs typeface="Arimo Bold"/>
                <a:sym typeface="Arimo Bold"/>
              </a:rPr>
              <a:t>05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034036" y="2297037"/>
            <a:ext cx="2224754" cy="75628"/>
          </a:xfrm>
          <a:custGeom>
            <a:avLst/>
            <a:gdLst/>
            <a:ahLst/>
            <a:cxnLst/>
            <a:rect r="r" b="b" t="t" l="l"/>
            <a:pathLst>
              <a:path h="75628" w="2224754">
                <a:moveTo>
                  <a:pt x="0" y="0"/>
                </a:moveTo>
                <a:lnTo>
                  <a:pt x="2224754" y="0"/>
                </a:lnTo>
                <a:lnTo>
                  <a:pt x="2224754" y="75628"/>
                </a:lnTo>
                <a:lnTo>
                  <a:pt x="0" y="7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002100" y="415750"/>
            <a:ext cx="1286511" cy="496319"/>
            <a:chOff x="0" y="0"/>
            <a:chExt cx="1715348" cy="661759"/>
          </a:xfrm>
        </p:grpSpPr>
        <p:sp>
          <p:nvSpPr>
            <p:cNvPr name="Freeform 4" id="4" descr="Une image contenant texte  Description générée automatiquement"/>
            <p:cNvSpPr/>
            <p:nvPr/>
          </p:nvSpPr>
          <p:spPr>
            <a:xfrm flipH="false" flipV="false" rot="0">
              <a:off x="0" y="0"/>
              <a:ext cx="1715389" cy="661797"/>
            </a:xfrm>
            <a:custGeom>
              <a:avLst/>
              <a:gdLst/>
              <a:ahLst/>
              <a:cxnLst/>
              <a:rect r="r" b="b" t="t" l="l"/>
              <a:pathLst>
                <a:path h="661797" w="1715389">
                  <a:moveTo>
                    <a:pt x="0" y="0"/>
                  </a:moveTo>
                  <a:lnTo>
                    <a:pt x="1715389" y="0"/>
                  </a:lnTo>
                  <a:lnTo>
                    <a:pt x="1715389" y="661797"/>
                  </a:lnTo>
                  <a:lnTo>
                    <a:pt x="0" y="661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88" r="2" b="-83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6712991" y="3062058"/>
            <a:ext cx="1722812" cy="1722813"/>
          </a:xfrm>
          <a:custGeom>
            <a:avLst/>
            <a:gdLst/>
            <a:ahLst/>
            <a:cxnLst/>
            <a:rect r="r" b="b" t="t" l="l"/>
            <a:pathLst>
              <a:path h="1722813" w="1722812">
                <a:moveTo>
                  <a:pt x="0" y="0"/>
                </a:moveTo>
                <a:lnTo>
                  <a:pt x="1722812" y="0"/>
                </a:lnTo>
                <a:lnTo>
                  <a:pt x="1722812" y="1722813"/>
                </a:lnTo>
                <a:lnTo>
                  <a:pt x="0" y="17228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758635" y="3062058"/>
            <a:ext cx="1722812" cy="1722813"/>
          </a:xfrm>
          <a:custGeom>
            <a:avLst/>
            <a:gdLst/>
            <a:ahLst/>
            <a:cxnLst/>
            <a:rect r="r" b="b" t="t" l="l"/>
            <a:pathLst>
              <a:path h="1722813" w="1722812">
                <a:moveTo>
                  <a:pt x="0" y="0"/>
                </a:moveTo>
                <a:lnTo>
                  <a:pt x="1722812" y="0"/>
                </a:lnTo>
                <a:lnTo>
                  <a:pt x="1722812" y="1722813"/>
                </a:lnTo>
                <a:lnTo>
                  <a:pt x="0" y="17228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712991" y="5894958"/>
            <a:ext cx="1722812" cy="1722813"/>
          </a:xfrm>
          <a:custGeom>
            <a:avLst/>
            <a:gdLst/>
            <a:ahLst/>
            <a:cxnLst/>
            <a:rect r="r" b="b" t="t" l="l"/>
            <a:pathLst>
              <a:path h="1722813" w="1722812">
                <a:moveTo>
                  <a:pt x="0" y="0"/>
                </a:moveTo>
                <a:lnTo>
                  <a:pt x="1722812" y="0"/>
                </a:lnTo>
                <a:lnTo>
                  <a:pt x="1722812" y="1722813"/>
                </a:lnTo>
                <a:lnTo>
                  <a:pt x="0" y="17228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758635" y="5894958"/>
            <a:ext cx="1722812" cy="1722813"/>
          </a:xfrm>
          <a:custGeom>
            <a:avLst/>
            <a:gdLst/>
            <a:ahLst/>
            <a:cxnLst/>
            <a:rect r="r" b="b" t="t" l="l"/>
            <a:pathLst>
              <a:path h="1722813" w="1722812">
                <a:moveTo>
                  <a:pt x="0" y="0"/>
                </a:moveTo>
                <a:lnTo>
                  <a:pt x="1722812" y="0"/>
                </a:lnTo>
                <a:lnTo>
                  <a:pt x="1722812" y="1722813"/>
                </a:lnTo>
                <a:lnTo>
                  <a:pt x="0" y="17228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0087890" y="3419916"/>
            <a:ext cx="1064303" cy="1007097"/>
          </a:xfrm>
          <a:custGeom>
            <a:avLst/>
            <a:gdLst/>
            <a:ahLst/>
            <a:cxnLst/>
            <a:rect r="r" b="b" t="t" l="l"/>
            <a:pathLst>
              <a:path h="1007097" w="1064303">
                <a:moveTo>
                  <a:pt x="0" y="0"/>
                </a:moveTo>
                <a:lnTo>
                  <a:pt x="1064302" y="0"/>
                </a:lnTo>
                <a:lnTo>
                  <a:pt x="1064302" y="1007096"/>
                </a:lnTo>
                <a:lnTo>
                  <a:pt x="0" y="10070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031295" y="3475572"/>
            <a:ext cx="1086203" cy="837364"/>
          </a:xfrm>
          <a:custGeom>
            <a:avLst/>
            <a:gdLst/>
            <a:ahLst/>
            <a:cxnLst/>
            <a:rect r="r" b="b" t="t" l="l"/>
            <a:pathLst>
              <a:path h="837364" w="1086203">
                <a:moveTo>
                  <a:pt x="0" y="0"/>
                </a:moveTo>
                <a:lnTo>
                  <a:pt x="1086204" y="0"/>
                </a:lnTo>
                <a:lnTo>
                  <a:pt x="1086204" y="837364"/>
                </a:lnTo>
                <a:lnTo>
                  <a:pt x="0" y="83736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6999986" y="6276859"/>
            <a:ext cx="1148822" cy="990075"/>
          </a:xfrm>
          <a:custGeom>
            <a:avLst/>
            <a:gdLst/>
            <a:ahLst/>
            <a:cxnLst/>
            <a:rect r="r" b="b" t="t" l="l"/>
            <a:pathLst>
              <a:path h="990075" w="1148822">
                <a:moveTo>
                  <a:pt x="0" y="0"/>
                </a:moveTo>
                <a:lnTo>
                  <a:pt x="1148822" y="0"/>
                </a:lnTo>
                <a:lnTo>
                  <a:pt x="1148822" y="990075"/>
                </a:lnTo>
                <a:lnTo>
                  <a:pt x="0" y="99007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0087890" y="6127503"/>
            <a:ext cx="1068220" cy="1234288"/>
          </a:xfrm>
          <a:custGeom>
            <a:avLst/>
            <a:gdLst/>
            <a:ahLst/>
            <a:cxnLst/>
            <a:rect r="r" b="b" t="t" l="l"/>
            <a:pathLst>
              <a:path h="1234288" w="1068220">
                <a:moveTo>
                  <a:pt x="0" y="0"/>
                </a:moveTo>
                <a:lnTo>
                  <a:pt x="1068220" y="0"/>
                </a:lnTo>
                <a:lnTo>
                  <a:pt x="1068220" y="1234288"/>
                </a:lnTo>
                <a:lnTo>
                  <a:pt x="0" y="1234288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 descr="TextBox 7"/>
          <p:cNvSpPr txBox="true"/>
          <p:nvPr/>
        </p:nvSpPr>
        <p:spPr>
          <a:xfrm rot="0">
            <a:off x="4077334" y="1533261"/>
            <a:ext cx="10640884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b="true" sz="4200" spc="45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01 </a:t>
            </a:r>
            <a:r>
              <a:rPr lang="en-US" sz="4200" spc="45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CARTE D’</a:t>
            </a:r>
            <a:r>
              <a:rPr lang="en-US" b="true" sz="4200" spc="450">
                <a:solidFill>
                  <a:srgbClr val="FCB912"/>
                </a:solidFill>
                <a:latin typeface="DM Sans Bold"/>
                <a:ea typeface="DM Sans Bold"/>
                <a:cs typeface="DM Sans Bold"/>
                <a:sym typeface="DM Sans Bold"/>
              </a:rPr>
              <a:t>IDENTITÉ DU PROJET</a:t>
            </a:r>
          </a:p>
        </p:txBody>
      </p:sp>
      <p:sp>
        <p:nvSpPr>
          <p:cNvPr name="TextBox 14" id="14" descr="Rectangle 38"/>
          <p:cNvSpPr txBox="true"/>
          <p:nvPr/>
        </p:nvSpPr>
        <p:spPr>
          <a:xfrm rot="0">
            <a:off x="12107392" y="3370379"/>
            <a:ext cx="3761843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499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Porteur</a:t>
            </a:r>
          </a:p>
        </p:txBody>
      </p:sp>
      <p:sp>
        <p:nvSpPr>
          <p:cNvPr name="TextBox 15" id="15" descr="Rectangle 41"/>
          <p:cNvSpPr txBox="true"/>
          <p:nvPr/>
        </p:nvSpPr>
        <p:spPr>
          <a:xfrm rot="0">
            <a:off x="12107392" y="6220772"/>
            <a:ext cx="3761843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99"/>
              </a:lnSpc>
            </a:pPr>
            <a:r>
              <a:rPr lang="en-US" sz="3499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Date de création</a:t>
            </a:r>
          </a:p>
        </p:txBody>
      </p:sp>
      <p:sp>
        <p:nvSpPr>
          <p:cNvPr name="TextBox 16" id="16" descr="Rectangle 44"/>
          <p:cNvSpPr txBox="true"/>
          <p:nvPr/>
        </p:nvSpPr>
        <p:spPr>
          <a:xfrm rot="0">
            <a:off x="2395517" y="3370379"/>
            <a:ext cx="3761843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199"/>
              </a:lnSpc>
            </a:pPr>
            <a:r>
              <a:rPr lang="en-US" sz="3499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Nom Projet</a:t>
            </a:r>
          </a:p>
        </p:txBody>
      </p:sp>
      <p:sp>
        <p:nvSpPr>
          <p:cNvPr name="TextBox 17" id="17" descr="Rectangle 47"/>
          <p:cNvSpPr txBox="true"/>
          <p:nvPr/>
        </p:nvSpPr>
        <p:spPr>
          <a:xfrm rot="0">
            <a:off x="2395517" y="6220772"/>
            <a:ext cx="3761843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4199"/>
              </a:lnSpc>
            </a:pPr>
            <a:r>
              <a:rPr lang="en-US" sz="3499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Partenaire(s)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7043631" y="9076988"/>
            <a:ext cx="938043" cy="497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494949"/>
                </a:solidFill>
                <a:latin typeface="Arimo"/>
                <a:ea typeface="Arimo"/>
                <a:cs typeface="Arimo"/>
                <a:sym typeface="Arimo"/>
              </a:rPr>
              <a:t>3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3041487" y="4145305"/>
            <a:ext cx="3314085" cy="749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Ajouter des lignes dans le corps du texte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2331271" y="4145305"/>
            <a:ext cx="3314085" cy="749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Ajouter des lignes dans le corps du texte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331271" y="6868472"/>
            <a:ext cx="3314085" cy="749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Ajouter des lignes dans le corps du texte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3041487" y="6868472"/>
            <a:ext cx="3314085" cy="7492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Ajouter des lignes dans le corps du texte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0">
            <a:off x="16447145" y="0"/>
            <a:ext cx="1192971" cy="1446026"/>
          </a:xfrm>
          <a:custGeom>
            <a:avLst/>
            <a:gdLst/>
            <a:ahLst/>
            <a:cxnLst/>
            <a:rect r="r" b="b" t="t" l="l"/>
            <a:pathLst>
              <a:path h="1446026" w="1192971">
                <a:moveTo>
                  <a:pt x="0" y="0"/>
                </a:moveTo>
                <a:lnTo>
                  <a:pt x="1192972" y="0"/>
                </a:lnTo>
                <a:lnTo>
                  <a:pt x="1192972" y="1446026"/>
                </a:lnTo>
                <a:lnTo>
                  <a:pt x="0" y="144602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15988320" y="9306668"/>
            <a:ext cx="2110621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Dossier de candidature 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AMI Bouger Plus 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Novembre 2024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56122" y="3371404"/>
            <a:ext cx="18391250" cy="4854607"/>
          </a:xfrm>
          <a:custGeom>
            <a:avLst/>
            <a:gdLst/>
            <a:ahLst/>
            <a:cxnLst/>
            <a:rect r="r" b="b" t="t" l="l"/>
            <a:pathLst>
              <a:path h="4854607" w="18391250">
                <a:moveTo>
                  <a:pt x="0" y="0"/>
                </a:moveTo>
                <a:lnTo>
                  <a:pt x="18391250" y="0"/>
                </a:lnTo>
                <a:lnTo>
                  <a:pt x="18391250" y="4854607"/>
                </a:lnTo>
                <a:lnTo>
                  <a:pt x="0" y="48546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 descr="Rectangle 44"/>
          <p:cNvSpPr txBox="true"/>
          <p:nvPr/>
        </p:nvSpPr>
        <p:spPr>
          <a:xfrm rot="0">
            <a:off x="6107753" y="3975389"/>
            <a:ext cx="6063487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3499" b="true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rPr>
              <a:t>CONTACT </a:t>
            </a:r>
            <a:r>
              <a:rPr lang="en-US" sz="34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PROJET</a:t>
            </a:r>
          </a:p>
        </p:txBody>
      </p:sp>
      <p:sp>
        <p:nvSpPr>
          <p:cNvPr name="TextBox 4" id="4" descr="Rectangle 44"/>
          <p:cNvSpPr txBox="true"/>
          <p:nvPr/>
        </p:nvSpPr>
        <p:spPr>
          <a:xfrm rot="0">
            <a:off x="2321774" y="8429979"/>
            <a:ext cx="6599525" cy="295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99"/>
              </a:lnSpc>
            </a:pPr>
            <a:r>
              <a:rPr lang="en-US" sz="19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Contact principal pour tous les échanges liés au projet</a:t>
            </a:r>
          </a:p>
        </p:txBody>
      </p:sp>
      <p:sp>
        <p:nvSpPr>
          <p:cNvPr name="TextBox 5" id="5" descr="TextBox 7"/>
          <p:cNvSpPr txBox="true"/>
          <p:nvPr/>
        </p:nvSpPr>
        <p:spPr>
          <a:xfrm rot="0">
            <a:off x="3849223" y="1544447"/>
            <a:ext cx="10640884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b="true" sz="4200" spc="45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02 </a:t>
            </a:r>
            <a:r>
              <a:rPr lang="en-US" sz="4200" spc="45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LE </a:t>
            </a:r>
            <a:r>
              <a:rPr lang="en-US" b="true" sz="4200" spc="450">
                <a:solidFill>
                  <a:srgbClr val="FCB912"/>
                </a:solidFill>
                <a:latin typeface="DM Sans Bold"/>
                <a:ea typeface="DM Sans Bold"/>
                <a:cs typeface="DM Sans Bold"/>
                <a:sym typeface="DM Sans Bold"/>
              </a:rPr>
              <a:t>PORTEUR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8034036" y="2297037"/>
            <a:ext cx="2224754" cy="75628"/>
          </a:xfrm>
          <a:custGeom>
            <a:avLst/>
            <a:gdLst/>
            <a:ahLst/>
            <a:cxnLst/>
            <a:rect r="r" b="b" t="t" l="l"/>
            <a:pathLst>
              <a:path h="75628" w="2224754">
                <a:moveTo>
                  <a:pt x="0" y="0"/>
                </a:moveTo>
                <a:lnTo>
                  <a:pt x="2224754" y="0"/>
                </a:lnTo>
                <a:lnTo>
                  <a:pt x="2224754" y="75628"/>
                </a:lnTo>
                <a:lnTo>
                  <a:pt x="0" y="756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5002100" y="415750"/>
            <a:ext cx="1286511" cy="496319"/>
            <a:chOff x="0" y="0"/>
            <a:chExt cx="1715348" cy="661759"/>
          </a:xfrm>
        </p:grpSpPr>
        <p:sp>
          <p:nvSpPr>
            <p:cNvPr name="Freeform 8" id="8" descr="Une image contenant texte  Description générée automatiquement"/>
            <p:cNvSpPr/>
            <p:nvPr/>
          </p:nvSpPr>
          <p:spPr>
            <a:xfrm flipH="false" flipV="false" rot="0">
              <a:off x="0" y="0"/>
              <a:ext cx="1715389" cy="661797"/>
            </a:xfrm>
            <a:custGeom>
              <a:avLst/>
              <a:gdLst/>
              <a:ahLst/>
              <a:cxnLst/>
              <a:rect r="r" b="b" t="t" l="l"/>
              <a:pathLst>
                <a:path h="661797" w="1715389">
                  <a:moveTo>
                    <a:pt x="0" y="0"/>
                  </a:moveTo>
                  <a:lnTo>
                    <a:pt x="1715389" y="0"/>
                  </a:lnTo>
                  <a:lnTo>
                    <a:pt x="1715389" y="661797"/>
                  </a:lnTo>
                  <a:lnTo>
                    <a:pt x="0" y="661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0" t="-88" r="2" b="-83"/>
              </a:stretch>
            </a:blipFill>
          </p:spPr>
        </p:sp>
      </p:grpSp>
      <p:sp>
        <p:nvSpPr>
          <p:cNvPr name="TextBox 9" id="9"/>
          <p:cNvSpPr txBox="true"/>
          <p:nvPr/>
        </p:nvSpPr>
        <p:spPr>
          <a:xfrm rot="0">
            <a:off x="4932452" y="5064354"/>
            <a:ext cx="8474424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99"/>
              </a:lnSpc>
            </a:pPr>
            <a:r>
              <a:rPr lang="en-US" sz="24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Prénom, Nom et Fonction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932452" y="5672124"/>
            <a:ext cx="8474424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99"/>
              </a:lnSpc>
            </a:pPr>
            <a:r>
              <a:rPr lang="en-US" sz="24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Adresse mail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932452" y="6275880"/>
            <a:ext cx="8474424" cy="314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99"/>
              </a:lnSpc>
            </a:pPr>
            <a:r>
              <a:rPr lang="en-US" sz="2499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Numéro de téléphone portable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7043631" y="9076988"/>
            <a:ext cx="938043" cy="497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494949"/>
                </a:solidFill>
                <a:latin typeface="Arimo"/>
                <a:ea typeface="Arimo"/>
                <a:cs typeface="Arimo"/>
                <a:sym typeface="Arimo"/>
              </a:rPr>
              <a:t>4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6447145" y="0"/>
            <a:ext cx="1192971" cy="1446026"/>
          </a:xfrm>
          <a:custGeom>
            <a:avLst/>
            <a:gdLst/>
            <a:ahLst/>
            <a:cxnLst/>
            <a:rect r="r" b="b" t="t" l="l"/>
            <a:pathLst>
              <a:path h="1446026" w="1192971">
                <a:moveTo>
                  <a:pt x="0" y="0"/>
                </a:moveTo>
                <a:lnTo>
                  <a:pt x="1192972" y="0"/>
                </a:lnTo>
                <a:lnTo>
                  <a:pt x="1192972" y="1446026"/>
                </a:lnTo>
                <a:lnTo>
                  <a:pt x="0" y="14460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5988320" y="9306668"/>
            <a:ext cx="2110621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Dossier de candidature 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AMI Bouger Plus 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Novembre 2024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1480326" y="3490830"/>
          <a:ext cx="15036800" cy="4025900"/>
        </p:xfrm>
        <a:graphic>
          <a:graphicData uri="http://schemas.openxmlformats.org/drawingml/2006/table">
            <a:tbl>
              <a:tblPr/>
              <a:tblGrid>
                <a:gridCol w="3688826"/>
                <a:gridCol w="11347974"/>
              </a:tblGrid>
              <a:tr h="61498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5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PORTEUR :</a:t>
                      </a:r>
                      <a:endParaRPr lang="en-US" sz="1100"/>
                    </a:p>
                  </a:txBody>
                  <a:tcPr marL="91440" marR="91440" marT="91440" marB="9144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98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5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VILLE :</a:t>
                      </a:r>
                      <a:endParaRPr lang="en-US" sz="1100"/>
                    </a:p>
                  </a:txBody>
                  <a:tcPr marL="91440" marR="91440" marT="91440" marB="9144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34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5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DESCRIPTION ACTIVITE</a:t>
                      </a:r>
                      <a:endParaRPr lang="en-US" sz="1100"/>
                    </a:p>
                  </a:txBody>
                  <a:tcPr marL="91440" marR="91440" marT="91440" marB="9144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98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5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URL SITE INTERNET :</a:t>
                      </a:r>
                      <a:endParaRPr lang="en-US" sz="1100"/>
                    </a:p>
                  </a:txBody>
                  <a:tcPr marL="91440" marR="91440" marT="91440" marB="9144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4861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759"/>
                        </a:lnSpc>
                        <a:defRPr/>
                      </a:pPr>
                      <a:r>
                        <a:rPr lang="en-US" sz="2299" b="true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RÉSEAUX SOCIAUX : </a:t>
                      </a:r>
                      <a:endParaRPr lang="en-US" sz="1100"/>
                    </a:p>
                    <a:p>
                      <a:pPr algn="l">
                        <a:lnSpc>
                          <a:spcPts val="2579"/>
                        </a:lnSpc>
                      </a:pPr>
                      <a:r>
                        <a:rPr lang="en-US" sz="2149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LinkedIn - Twitter (Facebook)</a:t>
                      </a:r>
                    </a:p>
                  </a:txBody>
                  <a:tcPr marL="91440" marR="91440" marT="91440" marB="9144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3" id="3" descr="TextBox 7"/>
          <p:cNvSpPr txBox="true"/>
          <p:nvPr/>
        </p:nvSpPr>
        <p:spPr>
          <a:xfrm rot="0">
            <a:off x="3849223" y="1525397"/>
            <a:ext cx="10640884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b="true" sz="4200" spc="45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02 LE </a:t>
            </a:r>
            <a:r>
              <a:rPr lang="en-US" b="true" sz="4200" spc="450">
                <a:solidFill>
                  <a:srgbClr val="FCB912"/>
                </a:solidFill>
                <a:latin typeface="DM Sans Bold"/>
                <a:ea typeface="DM Sans Bold"/>
                <a:cs typeface="DM Sans Bold"/>
                <a:sym typeface="DM Sans Bold"/>
              </a:rPr>
              <a:t>PORTEUR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8034036" y="2297037"/>
            <a:ext cx="2224754" cy="75628"/>
          </a:xfrm>
          <a:custGeom>
            <a:avLst/>
            <a:gdLst/>
            <a:ahLst/>
            <a:cxnLst/>
            <a:rect r="r" b="b" t="t" l="l"/>
            <a:pathLst>
              <a:path h="75628" w="2224754">
                <a:moveTo>
                  <a:pt x="0" y="0"/>
                </a:moveTo>
                <a:lnTo>
                  <a:pt x="2224754" y="0"/>
                </a:lnTo>
                <a:lnTo>
                  <a:pt x="2224754" y="75628"/>
                </a:lnTo>
                <a:lnTo>
                  <a:pt x="0" y="7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5002100" y="415750"/>
            <a:ext cx="1286511" cy="496319"/>
            <a:chOff x="0" y="0"/>
            <a:chExt cx="1715348" cy="661759"/>
          </a:xfrm>
        </p:grpSpPr>
        <p:sp>
          <p:nvSpPr>
            <p:cNvPr name="Freeform 6" id="6" descr="Une image contenant texte  Description générée automatiquement"/>
            <p:cNvSpPr/>
            <p:nvPr/>
          </p:nvSpPr>
          <p:spPr>
            <a:xfrm flipH="false" flipV="false" rot="0">
              <a:off x="0" y="0"/>
              <a:ext cx="1715389" cy="661797"/>
            </a:xfrm>
            <a:custGeom>
              <a:avLst/>
              <a:gdLst/>
              <a:ahLst/>
              <a:cxnLst/>
              <a:rect r="r" b="b" t="t" l="l"/>
              <a:pathLst>
                <a:path h="661797" w="1715389">
                  <a:moveTo>
                    <a:pt x="0" y="0"/>
                  </a:moveTo>
                  <a:lnTo>
                    <a:pt x="1715389" y="0"/>
                  </a:lnTo>
                  <a:lnTo>
                    <a:pt x="1715389" y="661797"/>
                  </a:lnTo>
                  <a:lnTo>
                    <a:pt x="0" y="661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88" r="2" b="-83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7043631" y="9076988"/>
            <a:ext cx="938043" cy="497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494949"/>
                </a:solidFill>
                <a:latin typeface="Arimo"/>
                <a:ea typeface="Arimo"/>
                <a:cs typeface="Arimo"/>
                <a:sym typeface="Arimo"/>
              </a:rPr>
              <a:t>5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6447145" y="0"/>
            <a:ext cx="1192971" cy="1446026"/>
          </a:xfrm>
          <a:custGeom>
            <a:avLst/>
            <a:gdLst/>
            <a:ahLst/>
            <a:cxnLst/>
            <a:rect r="r" b="b" t="t" l="l"/>
            <a:pathLst>
              <a:path h="1446026" w="1192971">
                <a:moveTo>
                  <a:pt x="0" y="0"/>
                </a:moveTo>
                <a:lnTo>
                  <a:pt x="1192972" y="0"/>
                </a:lnTo>
                <a:lnTo>
                  <a:pt x="1192972" y="1446026"/>
                </a:lnTo>
                <a:lnTo>
                  <a:pt x="0" y="14460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5988320" y="9306668"/>
            <a:ext cx="2110621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Dossier de candidature 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AMI Bouger Plus 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Novembre 2024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 descr="TextBox 7"/>
          <p:cNvSpPr txBox="true"/>
          <p:nvPr/>
        </p:nvSpPr>
        <p:spPr>
          <a:xfrm rot="0">
            <a:off x="5611779" y="1463765"/>
            <a:ext cx="8406687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b="true" sz="4200" spc="45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02 a. </a:t>
            </a:r>
            <a:r>
              <a:rPr lang="en-US" sz="4200" spc="45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LES </a:t>
            </a:r>
            <a:r>
              <a:rPr lang="en-US" b="true" sz="4200" spc="450">
                <a:solidFill>
                  <a:srgbClr val="FCB912"/>
                </a:solidFill>
                <a:latin typeface="DM Sans Bold"/>
                <a:ea typeface="DM Sans Bold"/>
                <a:cs typeface="DM Sans Bold"/>
                <a:sym typeface="DM Sans Bold"/>
              </a:rPr>
              <a:t>PARTENAIRES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8800518" y="2189460"/>
            <a:ext cx="2224754" cy="75628"/>
          </a:xfrm>
          <a:custGeom>
            <a:avLst/>
            <a:gdLst/>
            <a:ahLst/>
            <a:cxnLst/>
            <a:rect r="r" b="b" t="t" l="l"/>
            <a:pathLst>
              <a:path h="75628" w="2224754">
                <a:moveTo>
                  <a:pt x="0" y="0"/>
                </a:moveTo>
                <a:lnTo>
                  <a:pt x="2224754" y="0"/>
                </a:lnTo>
                <a:lnTo>
                  <a:pt x="2224754" y="75628"/>
                </a:lnTo>
                <a:lnTo>
                  <a:pt x="0" y="7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aphicFrame>
        <p:nvGraphicFramePr>
          <p:cNvPr name="Table 4" id="4"/>
          <p:cNvGraphicFramePr>
            <a:graphicFrameLocks noGrp="true"/>
          </p:cNvGraphicFramePr>
          <p:nvPr/>
        </p:nvGraphicFramePr>
        <p:xfrm>
          <a:off x="1480326" y="2886833"/>
          <a:ext cx="15036800" cy="5194300"/>
        </p:xfrm>
        <a:graphic>
          <a:graphicData uri="http://schemas.openxmlformats.org/drawingml/2006/table">
            <a:tbl>
              <a:tblPr/>
              <a:tblGrid>
                <a:gridCol w="3688826"/>
                <a:gridCol w="11347974"/>
              </a:tblGrid>
              <a:tr h="60026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00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PARTENAIRE 1 :</a:t>
                      </a:r>
                      <a:endParaRPr lang="en-US" sz="1100"/>
                    </a:p>
                  </a:txBody>
                  <a:tcPr marL="91440" marR="91440" marT="91440" marB="9144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72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00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VILLE :</a:t>
                      </a:r>
                      <a:endParaRPr lang="en-US" sz="1100"/>
                    </a:p>
                  </a:txBody>
                  <a:tcPr marL="91440" marR="91440" marT="91440" marB="9144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8728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00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DESCRIPTION ACTIVITÉ :</a:t>
                      </a:r>
                      <a:endParaRPr lang="en-US" sz="1100"/>
                    </a:p>
                  </a:txBody>
                  <a:tcPr marL="91440" marR="91440" marT="91440" marB="9144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4051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00"/>
                        </a:lnSpc>
                        <a:defRPr/>
                      </a:pPr>
                      <a:endParaRPr lang="en-US" sz="1100"/>
                    </a:p>
                    <a:p>
                      <a:pPr algn="l">
                        <a:lnSpc>
                          <a:spcPts val="2400"/>
                        </a:lnSpc>
                      </a:pPr>
                      <a:r>
                        <a:rPr lang="en-US" sz="2000" b="true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CONTRIBUTION DU PARTENAIRE SUR CE </a:t>
                      </a:r>
                    </a:p>
                    <a:p>
                      <a:pPr algn="l">
                        <a:lnSpc>
                          <a:spcPts val="2400"/>
                        </a:lnSpc>
                      </a:pPr>
                      <a:r>
                        <a:rPr lang="en-US" sz="2000" b="true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PROJET :</a:t>
                      </a:r>
                    </a:p>
                  </a:txBody>
                  <a:tcPr marL="91440" marR="91440" marT="91440" marB="9144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26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00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URL SITE INTERNET :</a:t>
                      </a:r>
                      <a:endParaRPr lang="en-US" sz="1100"/>
                    </a:p>
                  </a:txBody>
                  <a:tcPr marL="91440" marR="91440" marT="91440" marB="9144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2263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400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000000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RÉSEAUX SOCIAUX : </a:t>
                      </a:r>
                      <a:endParaRPr lang="en-US" sz="1100"/>
                    </a:p>
                    <a:p>
                      <a:pPr algn="l">
                        <a:lnSpc>
                          <a:spcPts val="2400"/>
                        </a:lnSpc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LinkedIn - Twitter (Facebook)</a:t>
                      </a:r>
                    </a:p>
                  </a:txBody>
                  <a:tcPr marL="91440" marR="91440" marT="91440" marB="9144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1679"/>
                        </a:lnSpc>
                        <a:defRPr/>
                      </a:pPr>
                      <a:endParaRPr lang="en-US" sz="1100"/>
                    </a:p>
                  </a:txBody>
                  <a:tcPr marL="91440" marR="91440" marT="91440" marB="91440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5" id="5" descr="Rectangle 44"/>
          <p:cNvSpPr txBox="true"/>
          <p:nvPr/>
        </p:nvSpPr>
        <p:spPr>
          <a:xfrm rot="0">
            <a:off x="1480326" y="8667750"/>
            <a:ext cx="6599525" cy="590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99"/>
              </a:lnSpc>
            </a:pPr>
            <a:r>
              <a:rPr lang="en-US" sz="19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UNE PAGE PAR PARTENAIRE si vous avez des partenaires déjà identifiés sur le projet (à copier)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5002100" y="415750"/>
            <a:ext cx="1286511" cy="496319"/>
            <a:chOff x="0" y="0"/>
            <a:chExt cx="1715348" cy="661759"/>
          </a:xfrm>
        </p:grpSpPr>
        <p:sp>
          <p:nvSpPr>
            <p:cNvPr name="Freeform 7" id="7" descr="Une image contenant texte  Description générée automatiquement"/>
            <p:cNvSpPr/>
            <p:nvPr/>
          </p:nvSpPr>
          <p:spPr>
            <a:xfrm flipH="false" flipV="false" rot="0">
              <a:off x="0" y="0"/>
              <a:ext cx="1715389" cy="661797"/>
            </a:xfrm>
            <a:custGeom>
              <a:avLst/>
              <a:gdLst/>
              <a:ahLst/>
              <a:cxnLst/>
              <a:rect r="r" b="b" t="t" l="l"/>
              <a:pathLst>
                <a:path h="661797" w="1715389">
                  <a:moveTo>
                    <a:pt x="0" y="0"/>
                  </a:moveTo>
                  <a:lnTo>
                    <a:pt x="1715389" y="0"/>
                  </a:lnTo>
                  <a:lnTo>
                    <a:pt x="1715389" y="661797"/>
                  </a:lnTo>
                  <a:lnTo>
                    <a:pt x="0" y="661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88" r="2" b="-83"/>
              </a:stretch>
            </a:blipFill>
          </p:spPr>
        </p:sp>
      </p:grpSp>
      <p:sp>
        <p:nvSpPr>
          <p:cNvPr name="TextBox 8" id="8"/>
          <p:cNvSpPr txBox="true"/>
          <p:nvPr/>
        </p:nvSpPr>
        <p:spPr>
          <a:xfrm rot="0">
            <a:off x="17043631" y="9076988"/>
            <a:ext cx="938043" cy="497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494949"/>
                </a:solidFill>
                <a:latin typeface="Arimo"/>
                <a:ea typeface="Arimo"/>
                <a:cs typeface="Arimo"/>
                <a:sym typeface="Arimo"/>
              </a:rPr>
              <a:t>6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6447145" y="0"/>
            <a:ext cx="1192971" cy="1446026"/>
          </a:xfrm>
          <a:custGeom>
            <a:avLst/>
            <a:gdLst/>
            <a:ahLst/>
            <a:cxnLst/>
            <a:rect r="r" b="b" t="t" l="l"/>
            <a:pathLst>
              <a:path h="1446026" w="1192971">
                <a:moveTo>
                  <a:pt x="0" y="0"/>
                </a:moveTo>
                <a:lnTo>
                  <a:pt x="1192972" y="0"/>
                </a:lnTo>
                <a:lnTo>
                  <a:pt x="1192972" y="1446026"/>
                </a:lnTo>
                <a:lnTo>
                  <a:pt x="0" y="14460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5988320" y="9306668"/>
            <a:ext cx="2110621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Dossier de candidature 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AMI Bouger Plus 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Novembre 2024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46586" y="2937916"/>
            <a:ext cx="1734692" cy="68579"/>
          </a:xfrm>
          <a:custGeom>
            <a:avLst/>
            <a:gdLst/>
            <a:ahLst/>
            <a:cxnLst/>
            <a:rect r="r" b="b" t="t" l="l"/>
            <a:pathLst>
              <a:path h="68579" w="1734692">
                <a:moveTo>
                  <a:pt x="0" y="0"/>
                </a:moveTo>
                <a:lnTo>
                  <a:pt x="1734692" y="0"/>
                </a:lnTo>
                <a:lnTo>
                  <a:pt x="1734692" y="68579"/>
                </a:lnTo>
                <a:lnTo>
                  <a:pt x="0" y="685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5002100" y="415750"/>
            <a:ext cx="1286511" cy="496319"/>
            <a:chOff x="0" y="0"/>
            <a:chExt cx="1715348" cy="661759"/>
          </a:xfrm>
        </p:grpSpPr>
        <p:sp>
          <p:nvSpPr>
            <p:cNvPr name="Freeform 4" id="4" descr="Une image contenant texte  Description générée automatiquement"/>
            <p:cNvSpPr/>
            <p:nvPr/>
          </p:nvSpPr>
          <p:spPr>
            <a:xfrm flipH="false" flipV="false" rot="0">
              <a:off x="0" y="0"/>
              <a:ext cx="1715389" cy="661797"/>
            </a:xfrm>
            <a:custGeom>
              <a:avLst/>
              <a:gdLst/>
              <a:ahLst/>
              <a:cxnLst/>
              <a:rect r="r" b="b" t="t" l="l"/>
              <a:pathLst>
                <a:path h="661797" w="1715389">
                  <a:moveTo>
                    <a:pt x="0" y="0"/>
                  </a:moveTo>
                  <a:lnTo>
                    <a:pt x="1715389" y="0"/>
                  </a:lnTo>
                  <a:lnTo>
                    <a:pt x="1715389" y="661797"/>
                  </a:lnTo>
                  <a:lnTo>
                    <a:pt x="0" y="661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310" r="2" b="-305"/>
              </a:stretch>
            </a:blip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988377" y="0"/>
            <a:ext cx="10287000" cy="10287000"/>
          </a:xfrm>
          <a:custGeom>
            <a:avLst/>
            <a:gdLst/>
            <a:ahLst/>
            <a:cxnLst/>
            <a:rect r="r" b="b" t="t" l="l"/>
            <a:pathLst>
              <a:path h="10287000" w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 descr="Rectangle 44"/>
          <p:cNvSpPr txBox="true"/>
          <p:nvPr/>
        </p:nvSpPr>
        <p:spPr>
          <a:xfrm rot="0">
            <a:off x="635660" y="3993575"/>
            <a:ext cx="6063487" cy="295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399"/>
              </a:lnSpc>
            </a:pPr>
            <a:r>
              <a:rPr lang="en-US" sz="1999" b="tru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DESCRIPTION SYNTHÉTIQUE DU PROJET :</a:t>
            </a:r>
          </a:p>
        </p:txBody>
      </p:sp>
      <p:sp>
        <p:nvSpPr>
          <p:cNvPr name="TextBox 7" id="7" descr="Rectangle 44"/>
          <p:cNvSpPr txBox="true"/>
          <p:nvPr/>
        </p:nvSpPr>
        <p:spPr>
          <a:xfrm rot="0">
            <a:off x="2600087" y="9296558"/>
            <a:ext cx="5598542" cy="295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399"/>
              </a:lnSpc>
            </a:pPr>
            <a:r>
              <a:rPr lang="en-US" sz="1999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Visuel illustrant le projet à intégrer ci-contre ▷</a:t>
            </a:r>
          </a:p>
        </p:txBody>
      </p:sp>
      <p:sp>
        <p:nvSpPr>
          <p:cNvPr name="TextBox 8" id="8" descr="TextBox 7"/>
          <p:cNvSpPr txBox="true"/>
          <p:nvPr/>
        </p:nvSpPr>
        <p:spPr>
          <a:xfrm rot="0">
            <a:off x="692304" y="1544447"/>
            <a:ext cx="11593440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b="true" sz="4200" spc="45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03 </a:t>
            </a:r>
            <a:r>
              <a:rPr lang="en-US" sz="4200" spc="45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LE </a:t>
            </a:r>
            <a:r>
              <a:rPr lang="en-US" b="true" sz="4200" spc="450">
                <a:solidFill>
                  <a:srgbClr val="FCB912"/>
                </a:solidFill>
                <a:latin typeface="DM Sans Bold"/>
                <a:ea typeface="DM Sans Bold"/>
                <a:cs typeface="DM Sans Bold"/>
                <a:sym typeface="DM Sans Bold"/>
              </a:rPr>
              <a:t>PROJET</a:t>
            </a:r>
            <a:r>
              <a:rPr lang="en-US" b="true" sz="4200" spc="450">
                <a:solidFill>
                  <a:srgbClr val="38ADA2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46586" y="4553585"/>
            <a:ext cx="6971051" cy="3779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95"/>
              </a:lnSpc>
            </a:pPr>
            <a:r>
              <a:rPr lang="en-US" sz="1996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Ajouter des lignes dans le corps du texte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16447145" y="0"/>
            <a:ext cx="1192971" cy="1446026"/>
          </a:xfrm>
          <a:custGeom>
            <a:avLst/>
            <a:gdLst/>
            <a:ahLst/>
            <a:cxnLst/>
            <a:rect r="r" b="b" t="t" l="l"/>
            <a:pathLst>
              <a:path h="1446026" w="1192971">
                <a:moveTo>
                  <a:pt x="0" y="0"/>
                </a:moveTo>
                <a:lnTo>
                  <a:pt x="1192972" y="0"/>
                </a:lnTo>
                <a:lnTo>
                  <a:pt x="1192972" y="1446026"/>
                </a:lnTo>
                <a:lnTo>
                  <a:pt x="0" y="144602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1859895" y="3015636"/>
          <a:ext cx="14795500" cy="584200"/>
        </p:xfrm>
        <a:graphic>
          <a:graphicData uri="http://schemas.openxmlformats.org/drawingml/2006/table">
            <a:tbl>
              <a:tblPr/>
              <a:tblGrid>
                <a:gridCol w="14795500"/>
              </a:tblGrid>
              <a:tr h="5842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99"/>
                        </a:lnSpc>
                        <a:defRPr/>
                      </a:pPr>
                      <a:r>
                        <a:rPr lang="en-US" sz="1999" b="true">
                          <a:solidFill>
                            <a:srgbClr val="FCB912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PRÉSENTATION DÉTAILLÉE DU PROJET 1/2 (2 PAGES MAXIMUM) :</a:t>
                      </a:r>
                      <a:endParaRPr lang="en-US" sz="1100"/>
                    </a:p>
                  </a:txBody>
                  <a:tcPr marL="91440" marR="91440" marT="91440" marB="9144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3" id="3" descr="TextBox 7"/>
          <p:cNvSpPr txBox="true"/>
          <p:nvPr/>
        </p:nvSpPr>
        <p:spPr>
          <a:xfrm rot="0">
            <a:off x="3849223" y="1544447"/>
            <a:ext cx="10640884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b="true" sz="4200" spc="45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03 </a:t>
            </a:r>
            <a:r>
              <a:rPr lang="en-US" sz="4200" spc="45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LE </a:t>
            </a:r>
            <a:r>
              <a:rPr lang="en-US" b="true" sz="4200" spc="450">
                <a:solidFill>
                  <a:srgbClr val="FCB912"/>
                </a:solidFill>
                <a:latin typeface="DM Sans Bold"/>
                <a:ea typeface="DM Sans Bold"/>
                <a:cs typeface="DM Sans Bold"/>
                <a:sym typeface="DM Sans Bold"/>
              </a:rPr>
              <a:t>PROJET</a:t>
            </a:r>
            <a:r>
              <a:rPr lang="en-US" b="true" sz="4200" spc="450">
                <a:solidFill>
                  <a:srgbClr val="446072"/>
                </a:solidFill>
                <a:latin typeface="DM Sans Bold"/>
                <a:ea typeface="DM Sans Bold"/>
                <a:cs typeface="DM Sans Bold"/>
                <a:sym typeface="DM Sans Bold"/>
              </a:rPr>
              <a:t>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8034036" y="2297037"/>
            <a:ext cx="2224754" cy="75628"/>
          </a:xfrm>
          <a:custGeom>
            <a:avLst/>
            <a:gdLst/>
            <a:ahLst/>
            <a:cxnLst/>
            <a:rect r="r" b="b" t="t" l="l"/>
            <a:pathLst>
              <a:path h="75628" w="2224754">
                <a:moveTo>
                  <a:pt x="0" y="0"/>
                </a:moveTo>
                <a:lnTo>
                  <a:pt x="2224754" y="0"/>
                </a:lnTo>
                <a:lnTo>
                  <a:pt x="2224754" y="75628"/>
                </a:lnTo>
                <a:lnTo>
                  <a:pt x="0" y="7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5002100" y="415750"/>
            <a:ext cx="1286511" cy="496319"/>
            <a:chOff x="0" y="0"/>
            <a:chExt cx="1715348" cy="661759"/>
          </a:xfrm>
        </p:grpSpPr>
        <p:sp>
          <p:nvSpPr>
            <p:cNvPr name="Freeform 6" id="6" descr="Une image contenant texte  Description générée automatiquement"/>
            <p:cNvSpPr/>
            <p:nvPr/>
          </p:nvSpPr>
          <p:spPr>
            <a:xfrm flipH="false" flipV="false" rot="0">
              <a:off x="0" y="0"/>
              <a:ext cx="1715389" cy="661797"/>
            </a:xfrm>
            <a:custGeom>
              <a:avLst/>
              <a:gdLst/>
              <a:ahLst/>
              <a:cxnLst/>
              <a:rect r="r" b="b" t="t" l="l"/>
              <a:pathLst>
                <a:path h="661797" w="1715389">
                  <a:moveTo>
                    <a:pt x="0" y="0"/>
                  </a:moveTo>
                  <a:lnTo>
                    <a:pt x="1715389" y="0"/>
                  </a:lnTo>
                  <a:lnTo>
                    <a:pt x="1715389" y="661797"/>
                  </a:lnTo>
                  <a:lnTo>
                    <a:pt x="0" y="661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310" r="2" b="-305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7043631" y="9076988"/>
            <a:ext cx="938043" cy="266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494949"/>
                </a:solidFill>
                <a:latin typeface="Arimo"/>
                <a:ea typeface="Arimo"/>
                <a:cs typeface="Arimo"/>
                <a:sym typeface="Arimo"/>
              </a:rPr>
              <a:t>8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59895" y="3849940"/>
            <a:ext cx="4782622" cy="39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Ajouter des lignes dans le corps du texte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6447145" y="0"/>
            <a:ext cx="1192971" cy="1446026"/>
          </a:xfrm>
          <a:custGeom>
            <a:avLst/>
            <a:gdLst/>
            <a:ahLst/>
            <a:cxnLst/>
            <a:rect r="r" b="b" t="t" l="l"/>
            <a:pathLst>
              <a:path h="1446026" w="1192971">
                <a:moveTo>
                  <a:pt x="0" y="0"/>
                </a:moveTo>
                <a:lnTo>
                  <a:pt x="1192972" y="0"/>
                </a:lnTo>
                <a:lnTo>
                  <a:pt x="1192972" y="1446026"/>
                </a:lnTo>
                <a:lnTo>
                  <a:pt x="0" y="14460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5988320" y="9306668"/>
            <a:ext cx="2110621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Dossier de candidature 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AMI Bouger Plus 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Novembre 2024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1859895" y="3015636"/>
          <a:ext cx="14795500" cy="584200"/>
        </p:xfrm>
        <a:graphic>
          <a:graphicData uri="http://schemas.openxmlformats.org/drawingml/2006/table">
            <a:tbl>
              <a:tblPr/>
              <a:tblGrid>
                <a:gridCol w="14795500"/>
              </a:tblGrid>
              <a:tr h="58420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399"/>
                        </a:lnSpc>
                        <a:defRPr/>
                      </a:pPr>
                      <a:r>
                        <a:rPr lang="en-US" sz="1999" b="true">
                          <a:solidFill>
                            <a:srgbClr val="FCB912"/>
                          </a:solidFill>
                          <a:latin typeface="DM Sans Bold"/>
                          <a:ea typeface="DM Sans Bold"/>
                          <a:cs typeface="DM Sans Bold"/>
                          <a:sym typeface="DM Sans Bold"/>
                        </a:rPr>
                        <a:t>PRÉSENTATION DÉTAILLÉE DU PROJET 2/2 (2 PAGES MAXIMUM) :</a:t>
                      </a:r>
                      <a:endParaRPr lang="en-US" sz="1100"/>
                    </a:p>
                  </a:txBody>
                  <a:tcPr marL="91440" marR="91440" marT="91440" marB="91440" anchor="ctr">
                    <a:lnL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127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3" id="3" descr="TextBox 7"/>
          <p:cNvSpPr txBox="true"/>
          <p:nvPr/>
        </p:nvSpPr>
        <p:spPr>
          <a:xfrm rot="0">
            <a:off x="3849223" y="1544447"/>
            <a:ext cx="10640884" cy="638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b="true" sz="4200" spc="450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03 </a:t>
            </a:r>
            <a:r>
              <a:rPr lang="en-US" sz="4200" spc="45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LE </a:t>
            </a:r>
            <a:r>
              <a:rPr lang="en-US" b="true" sz="4200" spc="450">
                <a:solidFill>
                  <a:srgbClr val="FCB912"/>
                </a:solidFill>
                <a:latin typeface="DM Sans Bold"/>
                <a:ea typeface="DM Sans Bold"/>
                <a:cs typeface="DM Sans Bold"/>
                <a:sym typeface="DM Sans Bold"/>
              </a:rPr>
              <a:t>PROJET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8034036" y="2297037"/>
            <a:ext cx="2224754" cy="75628"/>
          </a:xfrm>
          <a:custGeom>
            <a:avLst/>
            <a:gdLst/>
            <a:ahLst/>
            <a:cxnLst/>
            <a:rect r="r" b="b" t="t" l="l"/>
            <a:pathLst>
              <a:path h="75628" w="2224754">
                <a:moveTo>
                  <a:pt x="0" y="0"/>
                </a:moveTo>
                <a:lnTo>
                  <a:pt x="2224754" y="0"/>
                </a:lnTo>
                <a:lnTo>
                  <a:pt x="2224754" y="75628"/>
                </a:lnTo>
                <a:lnTo>
                  <a:pt x="0" y="756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5002100" y="415750"/>
            <a:ext cx="1286511" cy="496319"/>
            <a:chOff x="0" y="0"/>
            <a:chExt cx="1715348" cy="661759"/>
          </a:xfrm>
        </p:grpSpPr>
        <p:sp>
          <p:nvSpPr>
            <p:cNvPr name="Freeform 6" id="6" descr="Une image contenant texte  Description générée automatiquement"/>
            <p:cNvSpPr/>
            <p:nvPr/>
          </p:nvSpPr>
          <p:spPr>
            <a:xfrm flipH="false" flipV="false" rot="0">
              <a:off x="0" y="0"/>
              <a:ext cx="1715389" cy="661797"/>
            </a:xfrm>
            <a:custGeom>
              <a:avLst/>
              <a:gdLst/>
              <a:ahLst/>
              <a:cxnLst/>
              <a:rect r="r" b="b" t="t" l="l"/>
              <a:pathLst>
                <a:path h="661797" w="1715389">
                  <a:moveTo>
                    <a:pt x="0" y="0"/>
                  </a:moveTo>
                  <a:lnTo>
                    <a:pt x="1715389" y="0"/>
                  </a:lnTo>
                  <a:lnTo>
                    <a:pt x="1715389" y="661797"/>
                  </a:lnTo>
                  <a:lnTo>
                    <a:pt x="0" y="6617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0" t="-310" r="2" b="-305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7043631" y="9076988"/>
            <a:ext cx="938043" cy="4974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800"/>
              </a:lnSpc>
            </a:pPr>
            <a:r>
              <a:rPr lang="en-US" sz="1500">
                <a:solidFill>
                  <a:srgbClr val="494949"/>
                </a:solidFill>
                <a:latin typeface="Arimo"/>
                <a:ea typeface="Arimo"/>
                <a:cs typeface="Arimo"/>
                <a:sym typeface="Arimo"/>
              </a:rPr>
              <a:t>9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859895" y="3849940"/>
            <a:ext cx="4782622" cy="39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Open Sans 1"/>
                <a:ea typeface="Open Sans 1"/>
                <a:cs typeface="Open Sans 1"/>
                <a:sym typeface="Open Sans 1"/>
              </a:rPr>
              <a:t>Ajouter des lignes dans le corps du texte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16447145" y="0"/>
            <a:ext cx="1192971" cy="1446026"/>
          </a:xfrm>
          <a:custGeom>
            <a:avLst/>
            <a:gdLst/>
            <a:ahLst/>
            <a:cxnLst/>
            <a:rect r="r" b="b" t="t" l="l"/>
            <a:pathLst>
              <a:path h="1446026" w="1192971">
                <a:moveTo>
                  <a:pt x="0" y="0"/>
                </a:moveTo>
                <a:lnTo>
                  <a:pt x="1192972" y="0"/>
                </a:lnTo>
                <a:lnTo>
                  <a:pt x="1192972" y="1446026"/>
                </a:lnTo>
                <a:lnTo>
                  <a:pt x="0" y="144602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5988320" y="9306668"/>
            <a:ext cx="2110621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Dossier de candidature 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AMI Bouger Plus </a:t>
            </a:r>
          </a:p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000000"/>
                </a:solidFill>
                <a:latin typeface="Open Sans 2"/>
                <a:ea typeface="Open Sans 2"/>
                <a:cs typeface="Open Sans 2"/>
                <a:sym typeface="Open Sans 2"/>
              </a:rPr>
              <a:t>Novembre 2024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DAGGyM0DJRo</dc:identifier>
  <dcterms:modified xsi:type="dcterms:W3CDTF">2011-08-01T06:04:30Z</dcterms:modified>
  <cp:revision>1</cp:revision>
  <dc:title>Dossier-de-candidature.pptx</dc:title>
</cp:coreProperties>
</file>