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8288000" cy="10287000"/>
  <p:notesSz cx="6858000" cy="9144000"/>
  <p:embeddedFontLst>
    <p:embeddedFont>
      <p:font typeface="Arimo" panose="020B0604020202020204" charset="0"/>
      <p:regular r:id="rId22"/>
    </p:embeddedFont>
    <p:embeddedFont>
      <p:font typeface="Arimo Bold" panose="020B0604020202020204" charset="0"/>
      <p:regular r:id="rId23"/>
    </p:embeddedFont>
    <p:embeddedFont>
      <p:font typeface="DM Sans" pitchFamily="2" charset="0"/>
      <p:regular r:id="rId24"/>
      <p:bold r:id="rId25"/>
      <p:italic r:id="rId26"/>
      <p:boldItalic r:id="rId27"/>
    </p:embeddedFont>
    <p:embeddedFont>
      <p:font typeface="DM Sans Bold" pitchFamily="2" charset="0"/>
      <p:regular r:id="rId28"/>
      <p:bold r:id="rId29"/>
    </p:embeddedFont>
    <p:embeddedFont>
      <p:font typeface="DM Sans Italics" panose="020B0604020202020204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E4236-0471-4A13-B534-B3495008DF07}" v="69" dt="2024-06-19T16:00:57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ivine  Bigot" userId="S::ludivine.bigot@pole-tes.com::3e8c3b75-8c18-4f42-90b2-37620d936d00" providerId="AD" clId="Web-{CDDE4236-0471-4A13-B534-B3495008DF07}"/>
    <pc:docChg chg="modSld">
      <pc:chgData name="Ludivine  Bigot" userId="S::ludivine.bigot@pole-tes.com::3e8c3b75-8c18-4f42-90b2-37620d936d00" providerId="AD" clId="Web-{CDDE4236-0471-4A13-B534-B3495008DF07}" dt="2024-06-19T16:00:57.422" v="46" actId="1076"/>
      <pc:docMkLst>
        <pc:docMk/>
      </pc:docMkLst>
      <pc:sldChg chg="addSp delSp modSp">
        <pc:chgData name="Ludivine  Bigot" userId="S::ludivine.bigot@pole-tes.com::3e8c3b75-8c18-4f42-90b2-37620d936d00" providerId="AD" clId="Web-{CDDE4236-0471-4A13-B534-B3495008DF07}" dt="2024-06-19T15:59:14.654" v="17" actId="1076"/>
        <pc:sldMkLst>
          <pc:docMk/>
          <pc:sldMk cId="0" sldId="256"/>
        </pc:sldMkLst>
        <pc:spChg chg="del mod">
          <ac:chgData name="Ludivine  Bigot" userId="S::ludivine.bigot@pole-tes.com::3e8c3b75-8c18-4f42-90b2-37620d936d00" providerId="AD" clId="Web-{CDDE4236-0471-4A13-B534-B3495008DF07}" dt="2024-06-19T15:57:45.245" v="2"/>
          <ac:spMkLst>
            <pc:docMk/>
            <pc:sldMk cId="0" sldId="256"/>
            <ac:spMk id="4" creationId="{00000000-0000-0000-0000-000000000000}"/>
          </ac:spMkLst>
        </pc:spChg>
        <pc:spChg chg="mod">
          <ac:chgData name="Ludivine  Bigot" userId="S::ludivine.bigot@pole-tes.com::3e8c3b75-8c18-4f42-90b2-37620d936d00" providerId="AD" clId="Web-{CDDE4236-0471-4A13-B534-B3495008DF07}" dt="2024-06-19T15:59:09.060" v="16" actId="1076"/>
          <ac:spMkLst>
            <pc:docMk/>
            <pc:sldMk cId="0" sldId="256"/>
            <ac:spMk id="6" creationId="{00000000-0000-0000-0000-000000000000}"/>
          </ac:spMkLst>
        </pc:spChg>
        <pc:picChg chg="add mod">
          <ac:chgData name="Ludivine  Bigot" userId="S::ludivine.bigot@pole-tes.com::3e8c3b75-8c18-4f42-90b2-37620d936d00" providerId="AD" clId="Web-{CDDE4236-0471-4A13-B534-B3495008DF07}" dt="2024-06-19T15:59:14.654" v="17" actId="1076"/>
          <ac:picMkLst>
            <pc:docMk/>
            <pc:sldMk cId="0" sldId="256"/>
            <ac:picMk id="8" creationId="{F1199D33-5599-1F5F-6AFA-D3C62A261E33}"/>
          </ac:picMkLst>
        </pc:picChg>
      </pc:sldChg>
      <pc:sldChg chg="modSp">
        <pc:chgData name="Ludivine  Bigot" userId="S::ludivine.bigot@pole-tes.com::3e8c3b75-8c18-4f42-90b2-37620d936d00" providerId="AD" clId="Web-{CDDE4236-0471-4A13-B534-B3495008DF07}" dt="2024-06-19T16:00:01.999" v="23"/>
        <pc:sldMkLst>
          <pc:docMk/>
          <pc:sldMk cId="0" sldId="271"/>
        </pc:sldMkLst>
        <pc:spChg chg="mod">
          <ac:chgData name="Ludivine  Bigot" userId="S::ludivine.bigot@pole-tes.com::3e8c3b75-8c18-4f42-90b2-37620d936d00" providerId="AD" clId="Web-{CDDE4236-0471-4A13-B534-B3495008DF07}" dt="2024-06-19T16:00:01.999" v="23"/>
          <ac:spMkLst>
            <pc:docMk/>
            <pc:sldMk cId="0" sldId="271"/>
            <ac:spMk id="24" creationId="{00000000-0000-0000-0000-000000000000}"/>
          </ac:spMkLst>
        </pc:spChg>
      </pc:sldChg>
      <pc:sldChg chg="modSp">
        <pc:chgData name="Ludivine  Bigot" userId="S::ludivine.bigot@pole-tes.com::3e8c3b75-8c18-4f42-90b2-37620d936d00" providerId="AD" clId="Web-{CDDE4236-0471-4A13-B534-B3495008DF07}" dt="2024-06-19T16:00:57.422" v="46" actId="1076"/>
        <pc:sldMkLst>
          <pc:docMk/>
          <pc:sldMk cId="0" sldId="272"/>
        </pc:sldMkLst>
        <pc:spChg chg="mod">
          <ac:chgData name="Ludivine  Bigot" userId="S::ludivine.bigot@pole-tes.com::3e8c3b75-8c18-4f42-90b2-37620d936d00" providerId="AD" clId="Web-{CDDE4236-0471-4A13-B534-B3495008DF07}" dt="2024-06-19T16:00:40.844" v="36" actId="1076"/>
          <ac:spMkLst>
            <pc:docMk/>
            <pc:sldMk cId="0" sldId="272"/>
            <ac:spMk id="5" creationId="{00000000-0000-0000-0000-000000000000}"/>
          </ac:spMkLst>
        </pc:spChg>
        <pc:spChg chg="mod">
          <ac:chgData name="Ludivine  Bigot" userId="S::ludivine.bigot@pole-tes.com::3e8c3b75-8c18-4f42-90b2-37620d936d00" providerId="AD" clId="Web-{CDDE4236-0471-4A13-B534-B3495008DF07}" dt="2024-06-19T16:00:27.093" v="31" actId="20577"/>
          <ac:spMkLst>
            <pc:docMk/>
            <pc:sldMk cId="0" sldId="272"/>
            <ac:spMk id="8" creationId="{00000000-0000-0000-0000-000000000000}"/>
          </ac:spMkLst>
        </pc:spChg>
        <pc:spChg chg="mod">
          <ac:chgData name="Ludivine  Bigot" userId="S::ludivine.bigot@pole-tes.com::3e8c3b75-8c18-4f42-90b2-37620d936d00" providerId="AD" clId="Web-{CDDE4236-0471-4A13-B534-B3495008DF07}" dt="2024-06-19T16:00:45.297" v="37" actId="1076"/>
          <ac:spMkLst>
            <pc:docMk/>
            <pc:sldMk cId="0" sldId="272"/>
            <ac:spMk id="9" creationId="{00000000-0000-0000-0000-000000000000}"/>
          </ac:spMkLst>
        </pc:spChg>
        <pc:spChg chg="mod">
          <ac:chgData name="Ludivine  Bigot" userId="S::ludivine.bigot@pole-tes.com::3e8c3b75-8c18-4f42-90b2-37620d936d00" providerId="AD" clId="Web-{CDDE4236-0471-4A13-B534-B3495008DF07}" dt="2024-06-19T16:00:57.407" v="44" actId="1076"/>
          <ac:spMkLst>
            <pc:docMk/>
            <pc:sldMk cId="0" sldId="272"/>
            <ac:spMk id="10" creationId="{00000000-0000-0000-0000-000000000000}"/>
          </ac:spMkLst>
        </pc:spChg>
        <pc:spChg chg="mod">
          <ac:chgData name="Ludivine  Bigot" userId="S::ludivine.bigot@pole-tes.com::3e8c3b75-8c18-4f42-90b2-37620d936d00" providerId="AD" clId="Web-{CDDE4236-0471-4A13-B534-B3495008DF07}" dt="2024-06-19T16:00:57.407" v="45" actId="1076"/>
          <ac:spMkLst>
            <pc:docMk/>
            <pc:sldMk cId="0" sldId="272"/>
            <ac:spMk id="11" creationId="{00000000-0000-0000-0000-000000000000}"/>
          </ac:spMkLst>
        </pc:spChg>
        <pc:spChg chg="mod">
          <ac:chgData name="Ludivine  Bigot" userId="S::ludivine.bigot@pole-tes.com::3e8c3b75-8c18-4f42-90b2-37620d936d00" providerId="AD" clId="Web-{CDDE4236-0471-4A13-B534-B3495008DF07}" dt="2024-06-19T16:00:57.422" v="46" actId="1076"/>
          <ac:spMkLst>
            <pc:docMk/>
            <pc:sldMk cId="0" sldId="272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3" Type="http://schemas.openxmlformats.org/officeDocument/2006/relationships/image" Target="../media/image38.pn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17" Type="http://schemas.openxmlformats.org/officeDocument/2006/relationships/image" Target="../media/image44.svg"/><Relationship Id="rId2" Type="http://schemas.openxmlformats.org/officeDocument/2006/relationships/image" Target="../media/image37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1.png"/><Relationship Id="rId5" Type="http://schemas.openxmlformats.org/officeDocument/2006/relationships/image" Target="../media/image40.png"/><Relationship Id="rId15" Type="http://schemas.openxmlformats.org/officeDocument/2006/relationships/image" Target="../media/image28.svg"/><Relationship Id="rId10" Type="http://schemas.openxmlformats.org/officeDocument/2006/relationships/image" Target="../media/image42.png"/><Relationship Id="rId4" Type="http://schemas.openxmlformats.org/officeDocument/2006/relationships/image" Target="../media/image39.svg"/><Relationship Id="rId9" Type="http://schemas.openxmlformats.org/officeDocument/2006/relationships/image" Target="../media/image20.sv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6.svg"/><Relationship Id="rId7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.pn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8960" y="483318"/>
            <a:ext cx="1800680" cy="1422886"/>
            <a:chOff x="0" y="0"/>
            <a:chExt cx="4906273" cy="38769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264" cy="3876929"/>
            </a:xfrm>
            <a:custGeom>
              <a:avLst/>
              <a:gdLst/>
              <a:ahLst/>
              <a:cxnLst/>
              <a:rect l="l" t="t" r="r" b="b"/>
              <a:pathLst>
                <a:path w="4906264" h="3876929">
                  <a:moveTo>
                    <a:pt x="0" y="0"/>
                  </a:moveTo>
                  <a:lnTo>
                    <a:pt x="4906264" y="0"/>
                  </a:lnTo>
                  <a:lnTo>
                    <a:pt x="4906264" y="3876929"/>
                  </a:lnTo>
                  <a:lnTo>
                    <a:pt x="0" y="3876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75" b="-1327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14274479" y="644534"/>
            <a:ext cx="1997000" cy="768332"/>
          </a:xfrm>
          <a:custGeom>
            <a:avLst/>
            <a:gdLst/>
            <a:ahLst/>
            <a:cxnLst/>
            <a:rect l="l" t="t" r="r" b="b"/>
            <a:pathLst>
              <a:path w="1997000" h="768332">
                <a:moveTo>
                  <a:pt x="0" y="0"/>
                </a:moveTo>
                <a:lnTo>
                  <a:pt x="1997000" y="0"/>
                </a:lnTo>
                <a:lnTo>
                  <a:pt x="1997000" y="768332"/>
                </a:lnTo>
                <a:lnTo>
                  <a:pt x="0" y="76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3835408" y="9045921"/>
            <a:ext cx="11272914" cy="990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200" spc="450" dirty="0">
                <a:solidFill>
                  <a:srgbClr val="38ADA2"/>
                </a:solidFill>
                <a:latin typeface="DM Sans Bold"/>
              </a:rPr>
              <a:t>Dossier de candidatures</a:t>
            </a:r>
          </a:p>
          <a:p>
            <a:pPr algn="ctr">
              <a:lnSpc>
                <a:spcPts val="3500"/>
              </a:lnSpc>
            </a:pPr>
            <a:r>
              <a:rPr lang="en-US" sz="4200" spc="450" err="1">
                <a:solidFill>
                  <a:srgbClr val="38ADA2"/>
                </a:solidFill>
                <a:latin typeface="DM Sans Bold"/>
              </a:rPr>
              <a:t>Juin</a:t>
            </a:r>
            <a:r>
              <a:rPr lang="en-US" sz="4200" spc="450" dirty="0">
                <a:solidFill>
                  <a:srgbClr val="38ADA2"/>
                </a:solidFill>
                <a:latin typeface="DM Sans Bold"/>
              </a:rPr>
              <a:t>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10D6B-0C19-35D1-4E1E-CAA3C3BF9CA6}"/>
              </a:ext>
            </a:extLst>
          </p:cNvPr>
          <p:cNvSpPr/>
          <p:nvPr/>
        </p:nvSpPr>
        <p:spPr>
          <a:xfrm>
            <a:off x="12801600" y="10132685"/>
            <a:ext cx="1472879" cy="15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habits, arbre, Visage humain&#10;&#10;Description générée automatiquement">
            <a:extLst>
              <a:ext uri="{FF2B5EF4-FFF2-40B4-BE49-F238E27FC236}">
                <a16:creationId xmlns:a16="http://schemas.microsoft.com/office/drawing/2014/main" id="{F1199D33-5599-1F5F-6AFA-D3C62A261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226" y="2001358"/>
            <a:ext cx="13193232" cy="66032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859895" y="3015636"/>
          <a:ext cx="14795500" cy="584200"/>
        </p:xfrm>
        <a:graphic>
          <a:graphicData uri="http://schemas.openxmlformats.org/drawingml/2006/table">
            <a:tbl>
              <a:tblPr/>
              <a:tblGrid>
                <a:gridCol w="147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>
                          <a:solidFill>
                            <a:srgbClr val="38ADA2"/>
                          </a:solidFill>
                          <a:latin typeface="DM Sans Bold"/>
                        </a:rPr>
                        <a:t>À QUEL BESOIN, PROBLÈME, ATTENTE, POURRAIT PERMETTRE DE RÉPONDRE LA SOLUTION PROPOSÉE ?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3" descr="TextBox 7"/>
          <p:cNvSpPr txBox="1"/>
          <p:nvPr/>
        </p:nvSpPr>
        <p:spPr>
          <a:xfrm>
            <a:off x="3849223" y="1544447"/>
            <a:ext cx="106408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</a:rPr>
              <a:t>LE 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PROJET </a:t>
            </a:r>
          </a:p>
        </p:txBody>
      </p:sp>
      <p:sp>
        <p:nvSpPr>
          <p:cNvPr id="4" name="Freeform 4"/>
          <p:cNvSpPr/>
          <p:nvPr/>
        </p:nvSpPr>
        <p:spPr>
          <a:xfrm>
            <a:off x="8034036" y="2297037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6" name="Freeform 6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0" r="2" b="-30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043631" y="9076988"/>
            <a:ext cx="9380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10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59895" y="3849940"/>
            <a:ext cx="4782622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Ajouter des lignes dans le corps du texte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859895" y="3015636"/>
          <a:ext cx="14795500" cy="584200"/>
        </p:xfrm>
        <a:graphic>
          <a:graphicData uri="http://schemas.openxmlformats.org/drawingml/2006/table">
            <a:tbl>
              <a:tblPr/>
              <a:tblGrid>
                <a:gridCol w="147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>
                          <a:solidFill>
                            <a:srgbClr val="38ADA2"/>
                          </a:solidFill>
                          <a:latin typeface="DM Sans Bold"/>
                        </a:rPr>
                        <a:t>PUBLIC CIBLÉ (CLIENTS, UTILISATEURS, BÉNÉFICIAIRES, PARTIES PRENANTES …) :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3" descr="TextBox 7"/>
          <p:cNvSpPr txBox="1"/>
          <p:nvPr/>
        </p:nvSpPr>
        <p:spPr>
          <a:xfrm>
            <a:off x="3849223" y="1544447"/>
            <a:ext cx="106408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</a:rPr>
              <a:t>LE 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PROJET </a:t>
            </a:r>
          </a:p>
        </p:txBody>
      </p:sp>
      <p:sp>
        <p:nvSpPr>
          <p:cNvPr id="4" name="Freeform 4"/>
          <p:cNvSpPr/>
          <p:nvPr/>
        </p:nvSpPr>
        <p:spPr>
          <a:xfrm>
            <a:off x="8034036" y="2297037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6" name="Freeform 6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0" r="2" b="-30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043631" y="9076988"/>
            <a:ext cx="9380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11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59895" y="3849940"/>
            <a:ext cx="4782622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Ajouter des lignes dans le corps du texte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859895" y="2956002"/>
          <a:ext cx="14795500" cy="584200"/>
        </p:xfrm>
        <a:graphic>
          <a:graphicData uri="http://schemas.openxmlformats.org/drawingml/2006/table">
            <a:tbl>
              <a:tblPr/>
              <a:tblGrid>
                <a:gridCol w="147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>
                          <a:solidFill>
                            <a:srgbClr val="38ADA2"/>
                          </a:solidFill>
                          <a:latin typeface="DM Sans Bold"/>
                        </a:rPr>
                        <a:t>ANALYSE  CONCURENTIELLE : 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3" descr="TextBox 7"/>
          <p:cNvSpPr txBox="1"/>
          <p:nvPr/>
        </p:nvSpPr>
        <p:spPr>
          <a:xfrm>
            <a:off x="3849223" y="1544447"/>
            <a:ext cx="106408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03 LE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 PROJET</a:t>
            </a:r>
          </a:p>
        </p:txBody>
      </p:sp>
      <p:sp>
        <p:nvSpPr>
          <p:cNvPr id="4" name="Freeform 4"/>
          <p:cNvSpPr/>
          <p:nvPr/>
        </p:nvSpPr>
        <p:spPr>
          <a:xfrm>
            <a:off x="8034036" y="2297037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6" name="Freeform 6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0" r="2" b="-30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043631" y="9076988"/>
            <a:ext cx="9380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59895" y="3849940"/>
            <a:ext cx="4782622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Ajouter des lignes dans le corps du texte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859895" y="2956002"/>
          <a:ext cx="14795500" cy="889000"/>
        </p:xfrm>
        <a:graphic>
          <a:graphicData uri="http://schemas.openxmlformats.org/drawingml/2006/table">
            <a:tbl>
              <a:tblPr/>
              <a:tblGrid>
                <a:gridCol w="147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>
                          <a:solidFill>
                            <a:srgbClr val="38ADA2"/>
                          </a:solidFill>
                          <a:latin typeface="DM Sans Bold"/>
                        </a:rPr>
                        <a:t>PRESENTATION DU MODÈLE ÉCONOMIQUE </a:t>
                      </a:r>
                      <a:r>
                        <a:rPr lang="en-US" sz="2000">
                          <a:solidFill>
                            <a:srgbClr val="38ADA2"/>
                          </a:solidFill>
                          <a:latin typeface="DM Sans"/>
                        </a:rPr>
                        <a:t>(Clients, prix cible, modèle de facturation, la répartition du coût entre le client final et les collectivités organisatrices éventuelles…)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3" descr="TextBox 7"/>
          <p:cNvSpPr txBox="1"/>
          <p:nvPr/>
        </p:nvSpPr>
        <p:spPr>
          <a:xfrm>
            <a:off x="3849223" y="1544447"/>
            <a:ext cx="106408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03 LE 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PROJET</a:t>
            </a:r>
          </a:p>
        </p:txBody>
      </p:sp>
      <p:sp>
        <p:nvSpPr>
          <p:cNvPr id="4" name="Freeform 4"/>
          <p:cNvSpPr/>
          <p:nvPr/>
        </p:nvSpPr>
        <p:spPr>
          <a:xfrm>
            <a:off x="8034036" y="2297037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6" name="Freeform 6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0" r="2" b="-30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043631" y="9076988"/>
            <a:ext cx="9380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13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59895" y="3849940"/>
            <a:ext cx="4782622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Ajouter des lignes dans le corps du texte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332475" y="3051508"/>
          <a:ext cx="6921500" cy="584200"/>
        </p:xfrm>
        <a:graphic>
          <a:graphicData uri="http://schemas.openxmlformats.org/drawingml/2006/table">
            <a:tbl>
              <a:tblPr/>
              <a:tblGrid>
                <a:gridCol w="692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>
                          <a:solidFill>
                            <a:srgbClr val="38ADA2"/>
                          </a:solidFill>
                          <a:latin typeface="DM Sans Bold"/>
                        </a:rPr>
                        <a:t>POSITIONNEMENT DU PROJET SUR L’ECHELLE TRL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8034036" y="2297037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332475" y="4457453"/>
            <a:ext cx="6498524" cy="3551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endParaRPr/>
          </a:p>
          <a:p>
            <a:pPr algn="l">
              <a:lnSpc>
                <a:spcPts val="2592"/>
              </a:lnSpc>
            </a:pPr>
            <a:r>
              <a:rPr lang="en-US" sz="2400" spc="22">
                <a:solidFill>
                  <a:srgbClr val="000000"/>
                </a:solidFill>
                <a:latin typeface="DM Sans"/>
              </a:rPr>
              <a:t> Indiquer son positionnement en entrée</a:t>
            </a:r>
          </a:p>
          <a:p>
            <a:pPr algn="ctr">
              <a:lnSpc>
                <a:spcPts val="2592"/>
              </a:lnSpc>
            </a:pPr>
            <a:endParaRPr lang="en-US" sz="2400" spc="22">
              <a:solidFill>
                <a:srgbClr val="000000"/>
              </a:solidFill>
              <a:latin typeface="DM Sans"/>
            </a:endParaRPr>
          </a:p>
          <a:p>
            <a:pPr algn="ctr">
              <a:lnSpc>
                <a:spcPts val="2592"/>
              </a:lnSpc>
            </a:pPr>
            <a:endParaRPr lang="en-US" sz="2400" spc="22">
              <a:solidFill>
                <a:srgbClr val="000000"/>
              </a:solidFill>
              <a:latin typeface="DM Sans"/>
            </a:endParaRPr>
          </a:p>
          <a:p>
            <a:pPr algn="ctr">
              <a:lnSpc>
                <a:spcPts val="2592"/>
              </a:lnSpc>
            </a:pPr>
            <a:endParaRPr lang="en-US" sz="2400" spc="22">
              <a:solidFill>
                <a:srgbClr val="000000"/>
              </a:solidFill>
              <a:latin typeface="DM Sans"/>
            </a:endParaRPr>
          </a:p>
          <a:p>
            <a:pPr algn="ctr">
              <a:lnSpc>
                <a:spcPts val="2592"/>
              </a:lnSpc>
            </a:pPr>
            <a:endParaRPr lang="en-US" sz="2400" spc="22">
              <a:solidFill>
                <a:srgbClr val="000000"/>
              </a:solidFill>
              <a:latin typeface="DM Sans"/>
            </a:endParaRPr>
          </a:p>
          <a:p>
            <a:pPr algn="l">
              <a:lnSpc>
                <a:spcPts val="2592"/>
              </a:lnSpc>
            </a:pPr>
            <a:r>
              <a:rPr lang="en-US" sz="2400" spc="22">
                <a:solidFill>
                  <a:srgbClr val="000000"/>
                </a:solidFill>
                <a:latin typeface="DM Sans"/>
              </a:rPr>
              <a:t> Indiquer son positionnement en sortie</a:t>
            </a:r>
          </a:p>
          <a:p>
            <a:pPr algn="ctr">
              <a:lnSpc>
                <a:spcPts val="2592"/>
              </a:lnSpc>
            </a:pPr>
            <a:endParaRPr lang="en-US" sz="2400" spc="22">
              <a:solidFill>
                <a:srgbClr val="000000"/>
              </a:solidFill>
              <a:latin typeface="DM Sans"/>
            </a:endParaRPr>
          </a:p>
          <a:p>
            <a:pPr algn="ctr">
              <a:lnSpc>
                <a:spcPts val="2592"/>
              </a:lnSpc>
            </a:pPr>
            <a:endParaRPr lang="en-US" sz="2400" spc="22">
              <a:solidFill>
                <a:srgbClr val="000000"/>
              </a:solidFill>
              <a:latin typeface="DM Sans"/>
            </a:endParaRPr>
          </a:p>
          <a:p>
            <a:pPr algn="ctr">
              <a:lnSpc>
                <a:spcPts val="2592"/>
              </a:lnSpc>
            </a:pPr>
            <a:endParaRPr lang="en-US" sz="2400" spc="22">
              <a:solidFill>
                <a:srgbClr val="000000"/>
              </a:solidFill>
              <a:latin typeface="DM Sans"/>
            </a:endParaRPr>
          </a:p>
          <a:p>
            <a:pPr algn="ctr">
              <a:lnSpc>
                <a:spcPts val="2592"/>
              </a:lnSpc>
            </a:pPr>
            <a:endParaRPr lang="en-US" sz="2400" spc="22">
              <a:solidFill>
                <a:srgbClr val="000000"/>
              </a:solidFill>
              <a:latin typeface="DM San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328398" y="2807748"/>
            <a:ext cx="4207426" cy="6803086"/>
            <a:chOff x="0" y="0"/>
            <a:chExt cx="5609901" cy="9070781"/>
          </a:xfrm>
        </p:grpSpPr>
        <p:sp>
          <p:nvSpPr>
            <p:cNvPr id="6" name="Freeform 6" descr="http://upload.wikimedia.org/wikipedia/commons/7/72/NASA_TRL_Meter.jpg"/>
            <p:cNvSpPr/>
            <p:nvPr/>
          </p:nvSpPr>
          <p:spPr>
            <a:xfrm>
              <a:off x="0" y="0"/>
              <a:ext cx="5609844" cy="9070721"/>
            </a:xfrm>
            <a:custGeom>
              <a:avLst/>
              <a:gdLst/>
              <a:ahLst/>
              <a:cxnLst/>
              <a:rect l="l" t="t" r="r" b="b"/>
              <a:pathLst>
                <a:path w="5609844" h="9070721">
                  <a:moveTo>
                    <a:pt x="0" y="0"/>
                  </a:moveTo>
                  <a:lnTo>
                    <a:pt x="5609844" y="0"/>
                  </a:lnTo>
                  <a:lnTo>
                    <a:pt x="5609844" y="9070721"/>
                  </a:lnTo>
                  <a:lnTo>
                    <a:pt x="0" y="907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" r="-1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8" name="Freeform 8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88" r="2" b="-8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007340" y="8991600"/>
            <a:ext cx="497433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14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  <p:sp>
        <p:nvSpPr>
          <p:cNvPr id="13" name="TextBox 13" descr="TextBox 7"/>
          <p:cNvSpPr txBox="1"/>
          <p:nvPr/>
        </p:nvSpPr>
        <p:spPr>
          <a:xfrm>
            <a:off x="3849223" y="1544447"/>
            <a:ext cx="106408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</a:rPr>
              <a:t>MATURITE DU 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PROJET</a:t>
            </a:r>
            <a:r>
              <a:rPr lang="en-US" sz="4200" spc="450">
                <a:solidFill>
                  <a:srgbClr val="446072"/>
                </a:solidFill>
                <a:latin typeface="DM Sans Bold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859895" y="2956002"/>
          <a:ext cx="14795500" cy="889000"/>
        </p:xfrm>
        <a:graphic>
          <a:graphicData uri="http://schemas.openxmlformats.org/drawingml/2006/table">
            <a:tbl>
              <a:tblPr/>
              <a:tblGrid>
                <a:gridCol w="147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>
                          <a:solidFill>
                            <a:srgbClr val="38ADA2"/>
                          </a:solidFill>
                          <a:latin typeface="DM Sans Bold"/>
                        </a:rPr>
                        <a:t>VALIDATION  DE LA PREUVE DE CONCEPT </a:t>
                      </a:r>
                      <a:r>
                        <a:rPr lang="en-US" sz="2000">
                          <a:solidFill>
                            <a:srgbClr val="38ADA2"/>
                          </a:solidFill>
                          <a:latin typeface="DM Sans"/>
                        </a:rPr>
                        <a:t>(Attester des différents critères validant la preuve de concept, en se référant aux critères indiqués dans le cahier des charges de cet AMI)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3" descr="TextBox 7"/>
          <p:cNvSpPr txBox="1"/>
          <p:nvPr/>
        </p:nvSpPr>
        <p:spPr>
          <a:xfrm>
            <a:off x="3849223" y="1544447"/>
            <a:ext cx="106408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03 LE 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PROJET</a:t>
            </a:r>
          </a:p>
        </p:txBody>
      </p:sp>
      <p:sp>
        <p:nvSpPr>
          <p:cNvPr id="4" name="Freeform 4"/>
          <p:cNvSpPr/>
          <p:nvPr/>
        </p:nvSpPr>
        <p:spPr>
          <a:xfrm>
            <a:off x="8034036" y="2297037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6" name="Freeform 6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0" r="2" b="-30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043631" y="9076988"/>
            <a:ext cx="9380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15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59895" y="3849940"/>
            <a:ext cx="4782622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Ajouter des lignes dans le corps du texte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58" y="6385806"/>
            <a:ext cx="18309558" cy="3936600"/>
            <a:chOff x="0" y="0"/>
            <a:chExt cx="24412744" cy="5248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2702" cy="5248783"/>
            </a:xfrm>
            <a:custGeom>
              <a:avLst/>
              <a:gdLst/>
              <a:ahLst/>
              <a:cxnLst/>
              <a:rect l="l" t="t" r="r" b="b"/>
              <a:pathLst>
                <a:path w="24412702" h="5248783">
                  <a:moveTo>
                    <a:pt x="0" y="0"/>
                  </a:moveTo>
                  <a:lnTo>
                    <a:pt x="24412702" y="0"/>
                  </a:lnTo>
                  <a:lnTo>
                    <a:pt x="24412702" y="5248783"/>
                  </a:lnTo>
                  <a:lnTo>
                    <a:pt x="0" y="5248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5" b="-12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2968242" y="5006475"/>
            <a:ext cx="11052619" cy="19050"/>
          </a:xfrm>
          <a:custGeom>
            <a:avLst/>
            <a:gdLst/>
            <a:ahLst/>
            <a:cxnLst/>
            <a:rect l="l" t="t" r="r" b="b"/>
            <a:pathLst>
              <a:path w="11052619" h="19050">
                <a:moveTo>
                  <a:pt x="0" y="0"/>
                </a:moveTo>
                <a:lnTo>
                  <a:pt x="11052619" y="0"/>
                </a:lnTo>
                <a:lnTo>
                  <a:pt x="11052619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875544" y="1594737"/>
            <a:ext cx="1845564" cy="75628"/>
          </a:xfrm>
          <a:custGeom>
            <a:avLst/>
            <a:gdLst/>
            <a:ahLst/>
            <a:cxnLst/>
            <a:rect l="l" t="t" r="r" b="b"/>
            <a:pathLst>
              <a:path w="1845564" h="75628">
                <a:moveTo>
                  <a:pt x="0" y="0"/>
                </a:moveTo>
                <a:lnTo>
                  <a:pt x="1845564" y="0"/>
                </a:lnTo>
                <a:lnTo>
                  <a:pt x="184556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 descr="Subtitle 2"/>
          <p:cNvSpPr txBox="1"/>
          <p:nvPr/>
        </p:nvSpPr>
        <p:spPr>
          <a:xfrm>
            <a:off x="13202588" y="3697958"/>
            <a:ext cx="3050112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94949"/>
                </a:solidFill>
                <a:latin typeface="DM Sans"/>
              </a:rPr>
              <a:t>Dernière semaine de SEPTEMBRE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8" name="Freeform 8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88" r="2" b="-8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Freeform 9"/>
          <p:cNvSpPr/>
          <p:nvPr/>
        </p:nvSpPr>
        <p:spPr>
          <a:xfrm>
            <a:off x="6529293" y="4314919"/>
            <a:ext cx="1481709" cy="1481709"/>
          </a:xfrm>
          <a:custGeom>
            <a:avLst/>
            <a:gdLst/>
            <a:ahLst/>
            <a:cxnLst/>
            <a:rect l="l" t="t" r="r" b="b"/>
            <a:pathLst>
              <a:path w="1481709" h="1481709">
                <a:moveTo>
                  <a:pt x="0" y="0"/>
                </a:moveTo>
                <a:lnTo>
                  <a:pt x="1481709" y="0"/>
                </a:lnTo>
                <a:lnTo>
                  <a:pt x="1481709" y="1481709"/>
                </a:lnTo>
                <a:lnTo>
                  <a:pt x="0" y="14817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/>
          <p:nvPr/>
        </p:nvGrpSpPr>
        <p:grpSpPr>
          <a:xfrm>
            <a:off x="6940968" y="4660296"/>
            <a:ext cx="822486" cy="822486"/>
            <a:chOff x="0" y="0"/>
            <a:chExt cx="1096648" cy="1096648"/>
          </a:xfrm>
        </p:grpSpPr>
        <p:sp>
          <p:nvSpPr>
            <p:cNvPr id="11" name="Freeform 11" descr="Une image contenant texte  Description générée automatiquement"/>
            <p:cNvSpPr/>
            <p:nvPr/>
          </p:nvSpPr>
          <p:spPr>
            <a:xfrm>
              <a:off x="0" y="0"/>
              <a:ext cx="1096645" cy="1096645"/>
            </a:xfrm>
            <a:custGeom>
              <a:avLst/>
              <a:gdLst/>
              <a:ahLst/>
              <a:cxnLst/>
              <a:rect l="l" t="t" r="r" b="b"/>
              <a:pathLst>
                <a:path w="1096645" h="1096645">
                  <a:moveTo>
                    <a:pt x="0" y="0"/>
                  </a:moveTo>
                  <a:lnTo>
                    <a:pt x="1096645" y="0"/>
                  </a:lnTo>
                  <a:lnTo>
                    <a:pt x="1096645" y="1096645"/>
                  </a:lnTo>
                  <a:lnTo>
                    <a:pt x="0" y="1096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2666143" y="4265620"/>
            <a:ext cx="1481709" cy="1481709"/>
          </a:xfrm>
          <a:custGeom>
            <a:avLst/>
            <a:gdLst/>
            <a:ahLst/>
            <a:cxnLst/>
            <a:rect l="l" t="t" r="r" b="b"/>
            <a:pathLst>
              <a:path w="1481709" h="1481709">
                <a:moveTo>
                  <a:pt x="0" y="0"/>
                </a:moveTo>
                <a:lnTo>
                  <a:pt x="1481709" y="0"/>
                </a:lnTo>
                <a:lnTo>
                  <a:pt x="1481709" y="1481710"/>
                </a:lnTo>
                <a:lnTo>
                  <a:pt x="0" y="14817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10523377" y="4265620"/>
            <a:ext cx="1481709" cy="1481709"/>
          </a:xfrm>
          <a:custGeom>
            <a:avLst/>
            <a:gdLst/>
            <a:ahLst/>
            <a:cxnLst/>
            <a:rect l="l" t="t" r="r" b="b"/>
            <a:pathLst>
              <a:path w="1481709" h="1481709">
                <a:moveTo>
                  <a:pt x="0" y="0"/>
                </a:moveTo>
                <a:lnTo>
                  <a:pt x="1481708" y="0"/>
                </a:lnTo>
                <a:lnTo>
                  <a:pt x="1481708" y="1481710"/>
                </a:lnTo>
                <a:lnTo>
                  <a:pt x="0" y="14817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13986790" y="4265620"/>
            <a:ext cx="1481709" cy="1481709"/>
          </a:xfrm>
          <a:custGeom>
            <a:avLst/>
            <a:gdLst/>
            <a:ahLst/>
            <a:cxnLst/>
            <a:rect l="l" t="t" r="r" b="b"/>
            <a:pathLst>
              <a:path w="1481709" h="1481709">
                <a:moveTo>
                  <a:pt x="0" y="0"/>
                </a:moveTo>
                <a:lnTo>
                  <a:pt x="1481708" y="0"/>
                </a:lnTo>
                <a:lnTo>
                  <a:pt x="1481708" y="1481710"/>
                </a:lnTo>
                <a:lnTo>
                  <a:pt x="0" y="14817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14201850" y="4602633"/>
            <a:ext cx="1051592" cy="906281"/>
          </a:xfrm>
          <a:custGeom>
            <a:avLst/>
            <a:gdLst/>
            <a:ahLst/>
            <a:cxnLst/>
            <a:rect l="l" t="t" r="r" b="b"/>
            <a:pathLst>
              <a:path w="1051592" h="906281">
                <a:moveTo>
                  <a:pt x="0" y="0"/>
                </a:moveTo>
                <a:lnTo>
                  <a:pt x="1051592" y="0"/>
                </a:lnTo>
                <a:lnTo>
                  <a:pt x="1051592" y="906281"/>
                </a:lnTo>
                <a:lnTo>
                  <a:pt x="0" y="9062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2968242" y="4504484"/>
            <a:ext cx="868901" cy="1003983"/>
          </a:xfrm>
          <a:custGeom>
            <a:avLst/>
            <a:gdLst/>
            <a:ahLst/>
            <a:cxnLst/>
            <a:rect l="l" t="t" r="r" b="b"/>
            <a:pathLst>
              <a:path w="868901" h="1003983">
                <a:moveTo>
                  <a:pt x="0" y="0"/>
                </a:moveTo>
                <a:lnTo>
                  <a:pt x="868901" y="0"/>
                </a:lnTo>
                <a:lnTo>
                  <a:pt x="868901" y="1003982"/>
                </a:lnTo>
                <a:lnTo>
                  <a:pt x="0" y="10039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10837247" y="4436719"/>
            <a:ext cx="875301" cy="1072195"/>
          </a:xfrm>
          <a:custGeom>
            <a:avLst/>
            <a:gdLst/>
            <a:ahLst/>
            <a:cxnLst/>
            <a:rect l="l" t="t" r="r" b="b"/>
            <a:pathLst>
              <a:path w="875301" h="1072195">
                <a:moveTo>
                  <a:pt x="0" y="0"/>
                </a:moveTo>
                <a:lnTo>
                  <a:pt x="875301" y="0"/>
                </a:lnTo>
                <a:lnTo>
                  <a:pt x="875301" y="1072195"/>
                </a:lnTo>
                <a:lnTo>
                  <a:pt x="0" y="10721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TextBox 20" descr="TextBox 7"/>
          <p:cNvSpPr txBox="1"/>
          <p:nvPr/>
        </p:nvSpPr>
        <p:spPr>
          <a:xfrm>
            <a:off x="792212" y="225398"/>
            <a:ext cx="5456208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"/>
              </a:rPr>
              <a:t> </a:t>
            </a:r>
          </a:p>
          <a:p>
            <a:pPr algn="l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05  </a:t>
            </a:r>
            <a:r>
              <a:rPr lang="en-US" sz="4200" spc="450">
                <a:solidFill>
                  <a:srgbClr val="446072"/>
                </a:solidFill>
                <a:latin typeface="DM Sans Bold"/>
              </a:rPr>
              <a:t>CALENDRIER</a:t>
            </a:r>
          </a:p>
        </p:txBody>
      </p:sp>
      <p:sp>
        <p:nvSpPr>
          <p:cNvPr id="21" name="TextBox 21" descr="Subtitle 2"/>
          <p:cNvSpPr txBox="1"/>
          <p:nvPr/>
        </p:nvSpPr>
        <p:spPr>
          <a:xfrm>
            <a:off x="1687424" y="6529969"/>
            <a:ext cx="3439147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94949"/>
                </a:solidFill>
                <a:latin typeface="DM Sans"/>
              </a:rPr>
              <a:t>Du 20 JUIN au 20 JUILLET 2024</a:t>
            </a:r>
          </a:p>
        </p:txBody>
      </p:sp>
      <p:sp>
        <p:nvSpPr>
          <p:cNvPr id="22" name="TextBox 22" descr="Rectangle 13"/>
          <p:cNvSpPr txBox="1"/>
          <p:nvPr/>
        </p:nvSpPr>
        <p:spPr>
          <a:xfrm>
            <a:off x="1818944" y="5877571"/>
            <a:ext cx="3176110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46072"/>
                </a:solidFill>
                <a:latin typeface="DM Sans Bold"/>
              </a:rPr>
              <a:t>Ouverture 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46072"/>
                </a:solidFill>
                <a:latin typeface="DM Sans Bold"/>
              </a:rPr>
              <a:t>des candidatures</a:t>
            </a:r>
          </a:p>
        </p:txBody>
      </p:sp>
      <p:sp>
        <p:nvSpPr>
          <p:cNvPr id="23" name="TextBox 23" descr="Rectangle 13"/>
          <p:cNvSpPr txBox="1"/>
          <p:nvPr/>
        </p:nvSpPr>
        <p:spPr>
          <a:xfrm>
            <a:off x="13139591" y="3068439"/>
            <a:ext cx="3176110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46072"/>
                </a:solidFill>
                <a:latin typeface="DM Sans Bold"/>
              </a:rPr>
              <a:t>Annonce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46072"/>
                </a:solidFill>
                <a:latin typeface="DM Sans Bold"/>
              </a:rPr>
              <a:t>des lauréats</a:t>
            </a:r>
          </a:p>
        </p:txBody>
      </p:sp>
      <p:sp>
        <p:nvSpPr>
          <p:cNvPr id="24" name="TextBox 24" descr="Subtitle 2"/>
          <p:cNvSpPr txBox="1"/>
          <p:nvPr/>
        </p:nvSpPr>
        <p:spPr>
          <a:xfrm>
            <a:off x="9739174" y="6243619"/>
            <a:ext cx="3050112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>
                <a:solidFill>
                  <a:srgbClr val="446072"/>
                </a:solidFill>
                <a:latin typeface="DM Sans Bold"/>
              </a:rPr>
              <a:t>Jury de </a:t>
            </a:r>
            <a:r>
              <a:rPr lang="en-US" sz="2000" dirty="0" err="1">
                <a:solidFill>
                  <a:srgbClr val="446072"/>
                </a:solidFill>
                <a:latin typeface="DM Sans Bold"/>
              </a:rPr>
              <a:t>sélection</a:t>
            </a:r>
            <a:endParaRPr lang="en-US" sz="2000">
              <a:solidFill>
                <a:srgbClr val="446072"/>
              </a:solidFill>
              <a:latin typeface="DM Sans Bold"/>
            </a:endParaRPr>
          </a:p>
          <a:p>
            <a:pPr algn="ctr">
              <a:lnSpc>
                <a:spcPts val="2400"/>
              </a:lnSpc>
            </a:pPr>
            <a:r>
              <a:rPr lang="en-US" sz="2000" err="1">
                <a:solidFill>
                  <a:srgbClr val="000000"/>
                </a:solidFill>
                <a:latin typeface="DM Sans Italics"/>
              </a:rPr>
              <a:t>Pr</a:t>
            </a:r>
            <a:r>
              <a:rPr lang="en-US" sz="2000" err="1">
                <a:solidFill>
                  <a:srgbClr val="494949"/>
                </a:solidFill>
                <a:latin typeface="DM Sans"/>
              </a:rPr>
              <a:t>ésentation</a:t>
            </a:r>
            <a:r>
              <a:rPr lang="en-US" sz="2000" dirty="0">
                <a:solidFill>
                  <a:srgbClr val="494949"/>
                </a:solidFill>
                <a:latin typeface="DM Sans"/>
              </a:rPr>
              <a:t> à </a:t>
            </a:r>
            <a:r>
              <a:rPr lang="en-US" sz="2000" err="1">
                <a:solidFill>
                  <a:srgbClr val="494949"/>
                </a:solidFill>
                <a:latin typeface="DM Sans"/>
              </a:rPr>
              <a:t>réaliser</a:t>
            </a:r>
            <a:r>
              <a:rPr lang="en-US" sz="2000" dirty="0">
                <a:solidFill>
                  <a:srgbClr val="494949"/>
                </a:solidFill>
                <a:latin typeface="DM Sans"/>
              </a:rPr>
              <a:t> </a:t>
            </a:r>
            <a:r>
              <a:rPr lang="en-US" sz="2000" err="1">
                <a:solidFill>
                  <a:srgbClr val="494949"/>
                </a:solidFill>
                <a:latin typeface="DM Sans"/>
              </a:rPr>
              <a:t>devant</a:t>
            </a:r>
            <a:r>
              <a:rPr lang="en-US" sz="2000" dirty="0">
                <a:solidFill>
                  <a:srgbClr val="494949"/>
                </a:solidFill>
                <a:latin typeface="DM Sans"/>
              </a:rPr>
              <a:t> le jury </a:t>
            </a:r>
            <a:r>
              <a:rPr lang="en-US" sz="2000" err="1">
                <a:solidFill>
                  <a:srgbClr val="494949"/>
                </a:solidFill>
                <a:latin typeface="DM Sans"/>
              </a:rPr>
              <a:t>en</a:t>
            </a:r>
            <a:r>
              <a:rPr lang="en-US" sz="2000" dirty="0">
                <a:solidFill>
                  <a:srgbClr val="494949"/>
                </a:solidFill>
                <a:latin typeface="DM Sans"/>
              </a:rPr>
              <a:t> </a:t>
            </a:r>
            <a:r>
              <a:rPr lang="en-US" sz="2000" err="1">
                <a:solidFill>
                  <a:srgbClr val="494949"/>
                </a:solidFill>
                <a:latin typeface="DM Sans"/>
              </a:rPr>
              <a:t>visio</a:t>
            </a:r>
            <a:endParaRPr lang="en-US" sz="2000">
              <a:solidFill>
                <a:srgbClr val="494949"/>
              </a:solidFill>
              <a:latin typeface="DM Sans"/>
            </a:endParaRPr>
          </a:p>
        </p:txBody>
      </p:sp>
      <p:sp>
        <p:nvSpPr>
          <p:cNvPr id="25" name="TextBox 25" descr="Rectangle 13"/>
          <p:cNvSpPr txBox="1"/>
          <p:nvPr/>
        </p:nvSpPr>
        <p:spPr>
          <a:xfrm>
            <a:off x="9676176" y="5923808"/>
            <a:ext cx="3176110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94949"/>
                </a:solidFill>
                <a:latin typeface="DM Sans"/>
              </a:rPr>
              <a:t>17 et 18 SEPTEMBRE 2024</a:t>
            </a:r>
          </a:p>
        </p:txBody>
      </p:sp>
      <p:sp>
        <p:nvSpPr>
          <p:cNvPr id="26" name="TextBox 26" descr="Rectangle 13"/>
          <p:cNvSpPr txBox="1"/>
          <p:nvPr/>
        </p:nvSpPr>
        <p:spPr>
          <a:xfrm>
            <a:off x="5682080" y="2969450"/>
            <a:ext cx="31761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46072"/>
                </a:solidFill>
                <a:latin typeface="DM Sans Bold"/>
              </a:rPr>
              <a:t>Évaluation des dossiers</a:t>
            </a:r>
          </a:p>
        </p:txBody>
      </p:sp>
      <p:sp>
        <p:nvSpPr>
          <p:cNvPr id="27" name="TextBox 27" descr="Subtitle 2"/>
          <p:cNvSpPr txBox="1"/>
          <p:nvPr/>
        </p:nvSpPr>
        <p:spPr>
          <a:xfrm>
            <a:off x="5521694" y="3688915"/>
            <a:ext cx="377273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94949"/>
                </a:solidFill>
                <a:latin typeface="DM Sans"/>
              </a:rPr>
              <a:t>20 JUILLET au 30 AOUT 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043631" y="9076988"/>
            <a:ext cx="938043" cy="49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16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143" y="2471613"/>
            <a:ext cx="2802351" cy="75628"/>
          </a:xfrm>
          <a:custGeom>
            <a:avLst/>
            <a:gdLst/>
            <a:ahLst/>
            <a:cxnLst/>
            <a:rect l="l" t="t" r="r" b="b"/>
            <a:pathLst>
              <a:path w="2802351" h="75628">
                <a:moveTo>
                  <a:pt x="0" y="0"/>
                </a:moveTo>
                <a:lnTo>
                  <a:pt x="2802351" y="0"/>
                </a:lnTo>
                <a:lnTo>
                  <a:pt x="2802351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4" name="Freeform 4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88" r="2" b="-8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4479852" y="3438918"/>
            <a:ext cx="9276017" cy="6661976"/>
          </a:xfrm>
          <a:custGeom>
            <a:avLst/>
            <a:gdLst/>
            <a:ahLst/>
            <a:cxnLst/>
            <a:rect l="l" t="t" r="r" b="b"/>
            <a:pathLst>
              <a:path w="9276017" h="6661976">
                <a:moveTo>
                  <a:pt x="0" y="0"/>
                </a:moveTo>
                <a:lnTo>
                  <a:pt x="9276017" y="0"/>
                </a:lnTo>
                <a:lnTo>
                  <a:pt x="9276017" y="6661976"/>
                </a:lnTo>
                <a:lnTo>
                  <a:pt x="0" y="66619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 descr="TextBox 7"/>
          <p:cNvSpPr txBox="1"/>
          <p:nvPr/>
        </p:nvSpPr>
        <p:spPr>
          <a:xfrm>
            <a:off x="635658" y="1114571"/>
            <a:ext cx="15453626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endParaRPr lang="en-US" sz="4200" spc="450">
              <a:solidFill>
                <a:srgbClr val="000000"/>
              </a:solidFill>
              <a:latin typeface="DM Sans"/>
            </a:endParaRPr>
          </a:p>
          <a:p>
            <a:pPr>
              <a:lnSpc>
                <a:spcPts val="4320"/>
              </a:lnSpc>
            </a:pPr>
            <a:r>
              <a:rPr lang="en-US" sz="3600" spc="450" dirty="0">
                <a:solidFill>
                  <a:srgbClr val="000000"/>
                </a:solidFill>
                <a:latin typeface="DM Sans Bold"/>
              </a:rPr>
              <a:t>06 </a:t>
            </a:r>
            <a:r>
              <a:rPr lang="en-US" sz="3600" spc="450" dirty="0">
                <a:solidFill>
                  <a:srgbClr val="38ADA2"/>
                </a:solidFill>
                <a:latin typeface="DM Sans Bold"/>
              </a:rPr>
              <a:t>CONTACT</a:t>
            </a:r>
            <a:r>
              <a:rPr lang="en-US" sz="3600" spc="45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3600" spc="450" dirty="0">
                <a:solidFill>
                  <a:srgbClr val="000000"/>
                </a:solidFill>
                <a:latin typeface="DM Sans"/>
              </a:rPr>
              <a:t>AMI CAP AUTONOMIE </a:t>
            </a:r>
          </a:p>
        </p:txBody>
      </p:sp>
      <p:sp>
        <p:nvSpPr>
          <p:cNvPr id="9" name="TextBox 9" descr="TextBox 45"/>
          <p:cNvSpPr txBox="1"/>
          <p:nvPr/>
        </p:nvSpPr>
        <p:spPr>
          <a:xfrm>
            <a:off x="5068013" y="3996956"/>
            <a:ext cx="8097048" cy="11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50" dirty="0">
                <a:solidFill>
                  <a:srgbClr val="FFFFFF"/>
                </a:solidFill>
                <a:latin typeface="DM Sans Bold"/>
              </a:rPr>
              <a:t>Nous </a:t>
            </a:r>
            <a:r>
              <a:rPr lang="en-US" sz="2450" dirty="0" err="1">
                <a:solidFill>
                  <a:srgbClr val="FFFFFF"/>
                </a:solidFill>
                <a:latin typeface="DM Sans Bold"/>
              </a:rPr>
              <a:t>vous</a:t>
            </a:r>
            <a:r>
              <a:rPr lang="en-US" sz="245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2450" dirty="0" err="1">
                <a:solidFill>
                  <a:srgbClr val="FFFFFF"/>
                </a:solidFill>
                <a:latin typeface="DM Sans Bold"/>
              </a:rPr>
              <a:t>recommandons</a:t>
            </a:r>
            <a:r>
              <a:rPr lang="en-US" sz="2450" dirty="0">
                <a:solidFill>
                  <a:srgbClr val="FFFFFF"/>
                </a:solidFill>
                <a:latin typeface="DM Sans Bold"/>
              </a:rPr>
              <a:t> de prendre contact avec Paolo CAMPOS  </a:t>
            </a:r>
            <a:r>
              <a:rPr lang="en-US" sz="2450" dirty="0" err="1">
                <a:solidFill>
                  <a:srgbClr val="FFFFFF"/>
                </a:solidFill>
                <a:latin typeface="DM Sans Bold"/>
              </a:rPr>
              <a:t>avant</a:t>
            </a:r>
            <a:r>
              <a:rPr lang="en-US" sz="2450" dirty="0">
                <a:solidFill>
                  <a:srgbClr val="FFFFFF"/>
                </a:solidFill>
                <a:latin typeface="DM Sans Bold"/>
              </a:rPr>
              <a:t> de </a:t>
            </a:r>
            <a:r>
              <a:rPr lang="en-US" sz="2450" dirty="0" err="1">
                <a:solidFill>
                  <a:srgbClr val="FFFFFF"/>
                </a:solidFill>
                <a:latin typeface="DM Sans Bold"/>
              </a:rPr>
              <a:t>déposer</a:t>
            </a:r>
            <a:r>
              <a:rPr lang="en-US" sz="245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2450" dirty="0" err="1">
                <a:solidFill>
                  <a:srgbClr val="FFFFFF"/>
                </a:solidFill>
                <a:latin typeface="DM Sans Bold"/>
              </a:rPr>
              <a:t>votre</a:t>
            </a:r>
            <a:r>
              <a:rPr lang="en-US" sz="2450" dirty="0">
                <a:solidFill>
                  <a:srgbClr val="FFFFFF"/>
                </a:solidFill>
                <a:latin typeface="DM Sans Bold"/>
              </a:rPr>
              <a:t> candidature </a:t>
            </a:r>
            <a:r>
              <a:rPr lang="en-US" sz="2450" dirty="0" err="1">
                <a:solidFill>
                  <a:srgbClr val="FFFFFF"/>
                </a:solidFill>
                <a:latin typeface="DM Sans Bold"/>
              </a:rPr>
              <a:t>afin</a:t>
            </a:r>
            <a:r>
              <a:rPr lang="en-US" sz="245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2450" dirty="0" err="1">
                <a:solidFill>
                  <a:srgbClr val="FFFFFF"/>
                </a:solidFill>
                <a:latin typeface="DM Sans Bold"/>
              </a:rPr>
              <a:t>d’échanger</a:t>
            </a:r>
            <a:r>
              <a:rPr lang="en-US" sz="2450" dirty="0">
                <a:solidFill>
                  <a:srgbClr val="FFFFFF"/>
                </a:solidFill>
                <a:latin typeface="DM Sans Bold"/>
              </a:rPr>
              <a:t> sur </a:t>
            </a:r>
            <a:r>
              <a:rPr lang="en-US" sz="2450" dirty="0" err="1">
                <a:solidFill>
                  <a:srgbClr val="FFFFFF"/>
                </a:solidFill>
                <a:latin typeface="DM Sans Bold"/>
              </a:rPr>
              <a:t>votre</a:t>
            </a:r>
            <a:r>
              <a:rPr lang="en-US" sz="245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2450" dirty="0" err="1">
                <a:solidFill>
                  <a:srgbClr val="FFFFFF"/>
                </a:solidFill>
                <a:latin typeface="DM Sans Bold"/>
              </a:rPr>
              <a:t>projet</a:t>
            </a:r>
            <a:r>
              <a:rPr lang="en-US" sz="2450" dirty="0">
                <a:solidFill>
                  <a:srgbClr val="FFFFFF"/>
                </a:solidFill>
                <a:latin typeface="DM Sans Bold"/>
              </a:rPr>
              <a:t> </a:t>
            </a:r>
          </a:p>
        </p:txBody>
      </p:sp>
      <p:sp>
        <p:nvSpPr>
          <p:cNvPr id="10" name="TextBox 10" descr="Rectangle 80"/>
          <p:cNvSpPr txBox="1"/>
          <p:nvPr/>
        </p:nvSpPr>
        <p:spPr>
          <a:xfrm>
            <a:off x="6949954" y="5810643"/>
            <a:ext cx="3221775" cy="366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DM Sans Bold"/>
              </a:rPr>
              <a:t>CAMPOS Paolo</a:t>
            </a:r>
          </a:p>
        </p:txBody>
      </p:sp>
      <p:sp>
        <p:nvSpPr>
          <p:cNvPr id="11" name="TextBox 11" descr="TextBox 79"/>
          <p:cNvSpPr txBox="1"/>
          <p:nvPr/>
        </p:nvSpPr>
        <p:spPr>
          <a:xfrm>
            <a:off x="6949954" y="6230316"/>
            <a:ext cx="5621093" cy="738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FFFFFF"/>
                </a:solidFill>
                <a:latin typeface="DM Sans"/>
              </a:rPr>
              <a:t>paolo.campos@pole-tes.com</a:t>
            </a:r>
          </a:p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FFFFFF"/>
                </a:solidFill>
                <a:latin typeface="DM Sans"/>
              </a:rPr>
              <a:t>07 83 83 11 01</a:t>
            </a:r>
          </a:p>
        </p:txBody>
      </p:sp>
      <p:sp>
        <p:nvSpPr>
          <p:cNvPr id="12" name="Freeform 12"/>
          <p:cNvSpPr/>
          <p:nvPr/>
        </p:nvSpPr>
        <p:spPr>
          <a:xfrm>
            <a:off x="5425307" y="5929311"/>
            <a:ext cx="1295019" cy="1375505"/>
          </a:xfrm>
          <a:custGeom>
            <a:avLst/>
            <a:gdLst/>
            <a:ahLst/>
            <a:cxnLst/>
            <a:rect l="l" t="t" r="r" b="b"/>
            <a:pathLst>
              <a:path w="1148822" h="990075">
                <a:moveTo>
                  <a:pt x="0" y="0"/>
                </a:moveTo>
                <a:lnTo>
                  <a:pt x="1148821" y="0"/>
                </a:lnTo>
                <a:lnTo>
                  <a:pt x="1148821" y="990075"/>
                </a:lnTo>
                <a:lnTo>
                  <a:pt x="0" y="9900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91865" y="-213052"/>
            <a:ext cx="6206490" cy="10667523"/>
          </a:xfrm>
          <a:custGeom>
            <a:avLst/>
            <a:gdLst/>
            <a:ahLst/>
            <a:cxnLst/>
            <a:rect l="l" t="t" r="r" b="b"/>
            <a:pathLst>
              <a:path w="6206490" h="10667523">
                <a:moveTo>
                  <a:pt x="0" y="0"/>
                </a:moveTo>
                <a:lnTo>
                  <a:pt x="6206490" y="0"/>
                </a:lnTo>
                <a:lnTo>
                  <a:pt x="6206490" y="10667523"/>
                </a:lnTo>
                <a:lnTo>
                  <a:pt x="0" y="10667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925458" y="2116935"/>
            <a:ext cx="1306830" cy="80867"/>
          </a:xfrm>
          <a:custGeom>
            <a:avLst/>
            <a:gdLst/>
            <a:ahLst/>
            <a:cxnLst/>
            <a:rect l="l" t="t" r="r" b="b"/>
            <a:pathLst>
              <a:path w="1306830" h="80867">
                <a:moveTo>
                  <a:pt x="0" y="0"/>
                </a:moveTo>
                <a:lnTo>
                  <a:pt x="1306830" y="0"/>
                </a:lnTo>
                <a:lnTo>
                  <a:pt x="1306830" y="80867"/>
                </a:lnTo>
                <a:lnTo>
                  <a:pt x="0" y="80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028700" y="2971543"/>
            <a:ext cx="2869119" cy="1106867"/>
            <a:chOff x="0" y="0"/>
            <a:chExt cx="3825492" cy="1475823"/>
          </a:xfrm>
        </p:grpSpPr>
        <p:sp>
          <p:nvSpPr>
            <p:cNvPr id="5" name="Freeform 5" descr="Une image contenant texte  Description générée automatiquement"/>
            <p:cNvSpPr/>
            <p:nvPr/>
          </p:nvSpPr>
          <p:spPr>
            <a:xfrm>
              <a:off x="0" y="0"/>
              <a:ext cx="3825494" cy="1475867"/>
            </a:xfrm>
            <a:custGeom>
              <a:avLst/>
              <a:gdLst/>
              <a:ahLst/>
              <a:cxnLst/>
              <a:rect l="l" t="t" r="r" b="b"/>
              <a:pathLst>
                <a:path w="3825494" h="1475867">
                  <a:moveTo>
                    <a:pt x="0" y="0"/>
                  </a:moveTo>
                  <a:lnTo>
                    <a:pt x="3825494" y="0"/>
                  </a:lnTo>
                  <a:lnTo>
                    <a:pt x="3825494" y="1475867"/>
                  </a:lnTo>
                  <a:lnTo>
                    <a:pt x="0" y="1475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89" b="-8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19384" y="4849936"/>
            <a:ext cx="2287751" cy="1548166"/>
            <a:chOff x="0" y="0"/>
            <a:chExt cx="3050335" cy="20642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0286" cy="2064258"/>
            </a:xfrm>
            <a:custGeom>
              <a:avLst/>
              <a:gdLst/>
              <a:ahLst/>
              <a:cxnLst/>
              <a:rect l="l" t="t" r="r" b="b"/>
              <a:pathLst>
                <a:path w="3050286" h="2064258">
                  <a:moveTo>
                    <a:pt x="0" y="0"/>
                  </a:moveTo>
                  <a:lnTo>
                    <a:pt x="3050286" y="0"/>
                  </a:lnTo>
                  <a:lnTo>
                    <a:pt x="3050286" y="2064258"/>
                  </a:lnTo>
                  <a:lnTo>
                    <a:pt x="0" y="2064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9" r="-1" b="-3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9384" y="6588610"/>
            <a:ext cx="2463623" cy="2463623"/>
            <a:chOff x="0" y="0"/>
            <a:chExt cx="3284831" cy="32848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4855" cy="3284855"/>
            </a:xfrm>
            <a:custGeom>
              <a:avLst/>
              <a:gdLst/>
              <a:ahLst/>
              <a:cxnLst/>
              <a:rect l="l" t="t" r="r" b="b"/>
              <a:pathLst>
                <a:path w="3284855" h="3284855">
                  <a:moveTo>
                    <a:pt x="0" y="0"/>
                  </a:moveTo>
                  <a:lnTo>
                    <a:pt x="3284855" y="0"/>
                  </a:lnTo>
                  <a:lnTo>
                    <a:pt x="3284855" y="3284855"/>
                  </a:lnTo>
                  <a:lnTo>
                    <a:pt x="0" y="3284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25330" y="7421604"/>
            <a:ext cx="3283573" cy="797635"/>
            <a:chOff x="0" y="0"/>
            <a:chExt cx="4378097" cy="10635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78071" cy="1063498"/>
            </a:xfrm>
            <a:custGeom>
              <a:avLst/>
              <a:gdLst/>
              <a:ahLst/>
              <a:cxnLst/>
              <a:rect l="l" t="t" r="r" b="b"/>
              <a:pathLst>
                <a:path w="4378071" h="1063498">
                  <a:moveTo>
                    <a:pt x="0" y="0"/>
                  </a:moveTo>
                  <a:lnTo>
                    <a:pt x="4378071" y="0"/>
                  </a:lnTo>
                  <a:lnTo>
                    <a:pt x="4378071" y="1063498"/>
                  </a:lnTo>
                  <a:lnTo>
                    <a:pt x="0" y="1063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85" b="-8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08903" y="6588609"/>
            <a:ext cx="3839046" cy="2396774"/>
            <a:chOff x="0" y="0"/>
            <a:chExt cx="5118728" cy="31956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18735" cy="3195701"/>
            </a:xfrm>
            <a:custGeom>
              <a:avLst/>
              <a:gdLst/>
              <a:ahLst/>
              <a:cxnLst/>
              <a:rect l="l" t="t" r="r" b="b"/>
              <a:pathLst>
                <a:path w="5118735" h="3195701">
                  <a:moveTo>
                    <a:pt x="0" y="0"/>
                  </a:moveTo>
                  <a:lnTo>
                    <a:pt x="5118735" y="0"/>
                  </a:lnTo>
                  <a:lnTo>
                    <a:pt x="5118735" y="3195701"/>
                  </a:lnTo>
                  <a:lnTo>
                    <a:pt x="0" y="3195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67" b="-6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47990" y="4615828"/>
            <a:ext cx="2292878" cy="2184630"/>
            <a:chOff x="0" y="0"/>
            <a:chExt cx="3057171" cy="2912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57144" cy="2912872"/>
            </a:xfrm>
            <a:custGeom>
              <a:avLst/>
              <a:gdLst/>
              <a:ahLst/>
              <a:cxnLst/>
              <a:rect l="l" t="t" r="r" b="b"/>
              <a:pathLst>
                <a:path w="3057144" h="2912872">
                  <a:moveTo>
                    <a:pt x="0" y="0"/>
                  </a:moveTo>
                  <a:lnTo>
                    <a:pt x="3057144" y="0"/>
                  </a:lnTo>
                  <a:lnTo>
                    <a:pt x="3057144" y="2912872"/>
                  </a:lnTo>
                  <a:lnTo>
                    <a:pt x="0" y="2912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333452" y="2925866"/>
            <a:ext cx="3797502" cy="1522322"/>
            <a:chOff x="0" y="0"/>
            <a:chExt cx="5063336" cy="202976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063363" cy="2029714"/>
            </a:xfrm>
            <a:custGeom>
              <a:avLst/>
              <a:gdLst/>
              <a:ahLst/>
              <a:cxnLst/>
              <a:rect l="l" t="t" r="r" b="b"/>
              <a:pathLst>
                <a:path w="5063363" h="2029714">
                  <a:moveTo>
                    <a:pt x="0" y="0"/>
                  </a:moveTo>
                  <a:lnTo>
                    <a:pt x="5063363" y="0"/>
                  </a:lnTo>
                  <a:lnTo>
                    <a:pt x="5063363" y="2029714"/>
                  </a:lnTo>
                  <a:lnTo>
                    <a:pt x="0" y="2029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46" b="-4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663514" y="5026002"/>
            <a:ext cx="3725309" cy="1468725"/>
            <a:chOff x="0" y="0"/>
            <a:chExt cx="4967079" cy="1958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67097" cy="1958340"/>
            </a:xfrm>
            <a:custGeom>
              <a:avLst/>
              <a:gdLst/>
              <a:ahLst/>
              <a:cxnLst/>
              <a:rect l="l" t="t" r="r" b="b"/>
              <a:pathLst>
                <a:path w="4967097" h="1958340">
                  <a:moveTo>
                    <a:pt x="0" y="0"/>
                  </a:moveTo>
                  <a:lnTo>
                    <a:pt x="4967097" y="0"/>
                  </a:lnTo>
                  <a:lnTo>
                    <a:pt x="4967097" y="1958340"/>
                  </a:lnTo>
                  <a:lnTo>
                    <a:pt x="0" y="1958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910090" y="2747170"/>
            <a:ext cx="2048482" cy="2048482"/>
            <a:chOff x="0" y="0"/>
            <a:chExt cx="2731309" cy="27313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731262" cy="2731262"/>
            </a:xfrm>
            <a:custGeom>
              <a:avLst/>
              <a:gdLst/>
              <a:ahLst/>
              <a:cxnLst/>
              <a:rect l="l" t="t" r="r" b="b"/>
              <a:pathLst>
                <a:path w="2731262" h="2731262">
                  <a:moveTo>
                    <a:pt x="0" y="0"/>
                  </a:moveTo>
                  <a:lnTo>
                    <a:pt x="2731262" y="0"/>
                  </a:lnTo>
                  <a:lnTo>
                    <a:pt x="2731262" y="2731262"/>
                  </a:lnTo>
                  <a:lnTo>
                    <a:pt x="0" y="2731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" b="-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" name="TextBox 22" descr="TextBox 105"/>
          <p:cNvSpPr txBox="1"/>
          <p:nvPr/>
        </p:nvSpPr>
        <p:spPr>
          <a:xfrm>
            <a:off x="971177" y="1429706"/>
            <a:ext cx="450536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38ADA2"/>
                </a:solidFill>
                <a:latin typeface="DM Sans Bold"/>
              </a:rPr>
              <a:t>SOMMAIRE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89130" y="9462719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FFFFFF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FFFFFF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FFFFFF"/>
                </a:solidFill>
                <a:latin typeface="DM Sans"/>
              </a:rPr>
              <a:t>JUIN 2024</a:t>
            </a:r>
          </a:p>
        </p:txBody>
      </p:sp>
      <p:sp>
        <p:nvSpPr>
          <p:cNvPr id="24" name="TextBox 24" descr="TextBox 35"/>
          <p:cNvSpPr txBox="1"/>
          <p:nvPr/>
        </p:nvSpPr>
        <p:spPr>
          <a:xfrm>
            <a:off x="13900824" y="2671207"/>
            <a:ext cx="3482360" cy="33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DM Sans"/>
              </a:rPr>
              <a:t>Carte d’identité du projet</a:t>
            </a:r>
          </a:p>
        </p:txBody>
      </p:sp>
      <p:sp>
        <p:nvSpPr>
          <p:cNvPr id="25" name="TextBox 25" descr="TextBox 36"/>
          <p:cNvSpPr txBox="1"/>
          <p:nvPr/>
        </p:nvSpPr>
        <p:spPr>
          <a:xfrm>
            <a:off x="12627794" y="2453278"/>
            <a:ext cx="990199" cy="79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Arimo Bold"/>
              </a:rPr>
              <a:t>01</a:t>
            </a:r>
          </a:p>
        </p:txBody>
      </p:sp>
      <p:sp>
        <p:nvSpPr>
          <p:cNvPr id="26" name="TextBox 26" descr="TextBox 35"/>
          <p:cNvSpPr txBox="1"/>
          <p:nvPr/>
        </p:nvSpPr>
        <p:spPr>
          <a:xfrm>
            <a:off x="13900824" y="3448666"/>
            <a:ext cx="2895434" cy="33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DM Sans"/>
              </a:rPr>
              <a:t>Le Porteur</a:t>
            </a:r>
          </a:p>
        </p:txBody>
      </p:sp>
      <p:sp>
        <p:nvSpPr>
          <p:cNvPr id="27" name="TextBox 27" descr="TextBox 35"/>
          <p:cNvSpPr txBox="1"/>
          <p:nvPr/>
        </p:nvSpPr>
        <p:spPr>
          <a:xfrm>
            <a:off x="13900824" y="4226554"/>
            <a:ext cx="3482360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DM Sans"/>
              </a:rPr>
              <a:t>Le projet </a:t>
            </a:r>
          </a:p>
        </p:txBody>
      </p:sp>
      <p:sp>
        <p:nvSpPr>
          <p:cNvPr id="28" name="TextBox 28" descr="TextBox 35"/>
          <p:cNvSpPr txBox="1"/>
          <p:nvPr/>
        </p:nvSpPr>
        <p:spPr>
          <a:xfrm>
            <a:off x="13847395" y="5009112"/>
            <a:ext cx="2895432" cy="33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DM Sans"/>
              </a:rPr>
              <a:t>Le calendrier</a:t>
            </a:r>
          </a:p>
        </p:txBody>
      </p:sp>
      <p:sp>
        <p:nvSpPr>
          <p:cNvPr id="29" name="TextBox 29" descr="TextBox 35"/>
          <p:cNvSpPr txBox="1"/>
          <p:nvPr/>
        </p:nvSpPr>
        <p:spPr>
          <a:xfrm>
            <a:off x="13960546" y="5741315"/>
            <a:ext cx="2895432" cy="33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DM Sans"/>
              </a:rPr>
              <a:t>Contact</a:t>
            </a:r>
          </a:p>
        </p:txBody>
      </p:sp>
      <p:sp>
        <p:nvSpPr>
          <p:cNvPr id="30" name="TextBox 30" descr="TextBox 36"/>
          <p:cNvSpPr txBox="1"/>
          <p:nvPr/>
        </p:nvSpPr>
        <p:spPr>
          <a:xfrm>
            <a:off x="12644430" y="3225899"/>
            <a:ext cx="990199" cy="79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Arimo Bold"/>
              </a:rPr>
              <a:t>02</a:t>
            </a:r>
          </a:p>
        </p:txBody>
      </p:sp>
      <p:sp>
        <p:nvSpPr>
          <p:cNvPr id="31" name="TextBox 31" descr="TextBox 36"/>
          <p:cNvSpPr txBox="1"/>
          <p:nvPr/>
        </p:nvSpPr>
        <p:spPr>
          <a:xfrm>
            <a:off x="12648168" y="4021260"/>
            <a:ext cx="990199" cy="79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Arimo Bold"/>
              </a:rPr>
              <a:t>03</a:t>
            </a:r>
          </a:p>
        </p:txBody>
      </p:sp>
      <p:sp>
        <p:nvSpPr>
          <p:cNvPr id="32" name="TextBox 32" descr="TextBox 36"/>
          <p:cNvSpPr txBox="1"/>
          <p:nvPr/>
        </p:nvSpPr>
        <p:spPr>
          <a:xfrm>
            <a:off x="12643181" y="4784186"/>
            <a:ext cx="990199" cy="79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Arimo Bold"/>
              </a:rPr>
              <a:t>04</a:t>
            </a:r>
          </a:p>
        </p:txBody>
      </p:sp>
      <p:sp>
        <p:nvSpPr>
          <p:cNvPr id="33" name="TextBox 33" descr="TextBox 36"/>
          <p:cNvSpPr txBox="1"/>
          <p:nvPr/>
        </p:nvSpPr>
        <p:spPr>
          <a:xfrm>
            <a:off x="12648168" y="5547111"/>
            <a:ext cx="990199" cy="79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Arimo Bold"/>
              </a:rPr>
              <a:t>05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34036" y="2297037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4" name="Freeform 4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88" r="2" b="-8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Freeform 7"/>
          <p:cNvSpPr/>
          <p:nvPr/>
        </p:nvSpPr>
        <p:spPr>
          <a:xfrm>
            <a:off x="6712991" y="3062058"/>
            <a:ext cx="1722812" cy="1722813"/>
          </a:xfrm>
          <a:custGeom>
            <a:avLst/>
            <a:gdLst/>
            <a:ahLst/>
            <a:cxnLst/>
            <a:rect l="l" t="t" r="r" b="b"/>
            <a:pathLst>
              <a:path w="1722812" h="1722813">
                <a:moveTo>
                  <a:pt x="0" y="0"/>
                </a:moveTo>
                <a:lnTo>
                  <a:pt x="1722812" y="0"/>
                </a:lnTo>
                <a:lnTo>
                  <a:pt x="1722812" y="1722813"/>
                </a:lnTo>
                <a:lnTo>
                  <a:pt x="0" y="1722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9758635" y="3062058"/>
            <a:ext cx="1722812" cy="1722813"/>
          </a:xfrm>
          <a:custGeom>
            <a:avLst/>
            <a:gdLst/>
            <a:ahLst/>
            <a:cxnLst/>
            <a:rect l="l" t="t" r="r" b="b"/>
            <a:pathLst>
              <a:path w="1722812" h="1722813">
                <a:moveTo>
                  <a:pt x="0" y="0"/>
                </a:moveTo>
                <a:lnTo>
                  <a:pt x="1722812" y="0"/>
                </a:lnTo>
                <a:lnTo>
                  <a:pt x="1722812" y="1722813"/>
                </a:lnTo>
                <a:lnTo>
                  <a:pt x="0" y="1722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6712991" y="5894958"/>
            <a:ext cx="1722812" cy="1722813"/>
          </a:xfrm>
          <a:custGeom>
            <a:avLst/>
            <a:gdLst/>
            <a:ahLst/>
            <a:cxnLst/>
            <a:rect l="l" t="t" r="r" b="b"/>
            <a:pathLst>
              <a:path w="1722812" h="1722813">
                <a:moveTo>
                  <a:pt x="0" y="0"/>
                </a:moveTo>
                <a:lnTo>
                  <a:pt x="1722812" y="0"/>
                </a:lnTo>
                <a:lnTo>
                  <a:pt x="1722812" y="1722813"/>
                </a:lnTo>
                <a:lnTo>
                  <a:pt x="0" y="1722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9758635" y="5894958"/>
            <a:ext cx="1722812" cy="1722813"/>
          </a:xfrm>
          <a:custGeom>
            <a:avLst/>
            <a:gdLst/>
            <a:ahLst/>
            <a:cxnLst/>
            <a:rect l="l" t="t" r="r" b="b"/>
            <a:pathLst>
              <a:path w="1722812" h="1722813">
                <a:moveTo>
                  <a:pt x="0" y="0"/>
                </a:moveTo>
                <a:lnTo>
                  <a:pt x="1722812" y="0"/>
                </a:lnTo>
                <a:lnTo>
                  <a:pt x="1722812" y="1722813"/>
                </a:lnTo>
                <a:lnTo>
                  <a:pt x="0" y="1722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0087890" y="3419916"/>
            <a:ext cx="1064303" cy="1007097"/>
          </a:xfrm>
          <a:custGeom>
            <a:avLst/>
            <a:gdLst/>
            <a:ahLst/>
            <a:cxnLst/>
            <a:rect l="l" t="t" r="r" b="b"/>
            <a:pathLst>
              <a:path w="1064303" h="1007097">
                <a:moveTo>
                  <a:pt x="0" y="0"/>
                </a:moveTo>
                <a:lnTo>
                  <a:pt x="1064302" y="0"/>
                </a:lnTo>
                <a:lnTo>
                  <a:pt x="1064302" y="1007096"/>
                </a:lnTo>
                <a:lnTo>
                  <a:pt x="0" y="10070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7031295" y="3475572"/>
            <a:ext cx="1086203" cy="837364"/>
          </a:xfrm>
          <a:custGeom>
            <a:avLst/>
            <a:gdLst/>
            <a:ahLst/>
            <a:cxnLst/>
            <a:rect l="l" t="t" r="r" b="b"/>
            <a:pathLst>
              <a:path w="1086203" h="837364">
                <a:moveTo>
                  <a:pt x="0" y="0"/>
                </a:moveTo>
                <a:lnTo>
                  <a:pt x="1086204" y="0"/>
                </a:lnTo>
                <a:lnTo>
                  <a:pt x="1086204" y="837364"/>
                </a:lnTo>
                <a:lnTo>
                  <a:pt x="0" y="8373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6999986" y="6276859"/>
            <a:ext cx="1148822" cy="990075"/>
          </a:xfrm>
          <a:custGeom>
            <a:avLst/>
            <a:gdLst/>
            <a:ahLst/>
            <a:cxnLst/>
            <a:rect l="l" t="t" r="r" b="b"/>
            <a:pathLst>
              <a:path w="1148822" h="990075">
                <a:moveTo>
                  <a:pt x="0" y="0"/>
                </a:moveTo>
                <a:lnTo>
                  <a:pt x="1148822" y="0"/>
                </a:lnTo>
                <a:lnTo>
                  <a:pt x="1148822" y="990075"/>
                </a:lnTo>
                <a:lnTo>
                  <a:pt x="0" y="990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0087890" y="6127503"/>
            <a:ext cx="1068220" cy="1234288"/>
          </a:xfrm>
          <a:custGeom>
            <a:avLst/>
            <a:gdLst/>
            <a:ahLst/>
            <a:cxnLst/>
            <a:rect l="l" t="t" r="r" b="b"/>
            <a:pathLst>
              <a:path w="1068220" h="1234288">
                <a:moveTo>
                  <a:pt x="0" y="0"/>
                </a:moveTo>
                <a:lnTo>
                  <a:pt x="1068220" y="0"/>
                </a:lnTo>
                <a:lnTo>
                  <a:pt x="1068220" y="1234288"/>
                </a:lnTo>
                <a:lnTo>
                  <a:pt x="0" y="12342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 descr="TextBox 7"/>
          <p:cNvSpPr txBox="1"/>
          <p:nvPr/>
        </p:nvSpPr>
        <p:spPr>
          <a:xfrm>
            <a:off x="4077334" y="1533261"/>
            <a:ext cx="106408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01 </a:t>
            </a:r>
            <a:r>
              <a:rPr lang="en-US" sz="4200" spc="450">
                <a:solidFill>
                  <a:srgbClr val="000000"/>
                </a:solidFill>
                <a:latin typeface="DM Sans"/>
              </a:rPr>
              <a:t>CARTE D’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IDENTITÉ DU PROJET</a:t>
            </a:r>
          </a:p>
        </p:txBody>
      </p:sp>
      <p:sp>
        <p:nvSpPr>
          <p:cNvPr id="16" name="TextBox 16" descr="Rectangle 38"/>
          <p:cNvSpPr txBox="1"/>
          <p:nvPr/>
        </p:nvSpPr>
        <p:spPr>
          <a:xfrm>
            <a:off x="12107392" y="3370379"/>
            <a:ext cx="376184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DM Sans Bold"/>
              </a:rPr>
              <a:t>Porteur</a:t>
            </a:r>
          </a:p>
        </p:txBody>
      </p:sp>
      <p:sp>
        <p:nvSpPr>
          <p:cNvPr id="17" name="TextBox 17" descr="Rectangle 41"/>
          <p:cNvSpPr txBox="1"/>
          <p:nvPr/>
        </p:nvSpPr>
        <p:spPr>
          <a:xfrm>
            <a:off x="12107392" y="6220772"/>
            <a:ext cx="376184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DM Sans Bold"/>
              </a:rPr>
              <a:t>Date de création</a:t>
            </a:r>
          </a:p>
        </p:txBody>
      </p:sp>
      <p:sp>
        <p:nvSpPr>
          <p:cNvPr id="18" name="TextBox 18" descr="Rectangle 44"/>
          <p:cNvSpPr txBox="1"/>
          <p:nvPr/>
        </p:nvSpPr>
        <p:spPr>
          <a:xfrm>
            <a:off x="2395517" y="3370379"/>
            <a:ext cx="376184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DM Sans Bold"/>
              </a:rPr>
              <a:t>Nom Projet</a:t>
            </a:r>
          </a:p>
        </p:txBody>
      </p:sp>
      <p:sp>
        <p:nvSpPr>
          <p:cNvPr id="19" name="TextBox 19" descr="Rectangle 47"/>
          <p:cNvSpPr txBox="1"/>
          <p:nvPr/>
        </p:nvSpPr>
        <p:spPr>
          <a:xfrm>
            <a:off x="2395517" y="6220772"/>
            <a:ext cx="376184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DM Sans Bold"/>
              </a:rPr>
              <a:t>Partenaire(s)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043631" y="9076988"/>
            <a:ext cx="938043" cy="49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41487" y="4145305"/>
            <a:ext cx="3314085" cy="74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Ajouter des lignes dans le corps du texte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31271" y="4145305"/>
            <a:ext cx="3314085" cy="74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Ajouter des lignes dans le corps du texte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31271" y="6868472"/>
            <a:ext cx="3314085" cy="74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Ajouter des lignes dans le corps du texte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41487" y="6868472"/>
            <a:ext cx="3314085" cy="74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Ajouter des lignes dans le corps du texte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122" y="3371404"/>
            <a:ext cx="18391250" cy="4854607"/>
          </a:xfrm>
          <a:custGeom>
            <a:avLst/>
            <a:gdLst/>
            <a:ahLst/>
            <a:cxnLst/>
            <a:rect l="l" t="t" r="r" b="b"/>
            <a:pathLst>
              <a:path w="18391250" h="4854607">
                <a:moveTo>
                  <a:pt x="0" y="0"/>
                </a:moveTo>
                <a:lnTo>
                  <a:pt x="18391250" y="0"/>
                </a:lnTo>
                <a:lnTo>
                  <a:pt x="18391250" y="4854607"/>
                </a:lnTo>
                <a:lnTo>
                  <a:pt x="0" y="4854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 descr="Rectangle 44"/>
          <p:cNvSpPr txBox="1"/>
          <p:nvPr/>
        </p:nvSpPr>
        <p:spPr>
          <a:xfrm>
            <a:off x="6107753" y="3975389"/>
            <a:ext cx="606348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FFFFFF"/>
                </a:solidFill>
                <a:latin typeface="DM Sans Bold"/>
              </a:rPr>
              <a:t>CONTACT </a:t>
            </a:r>
            <a:r>
              <a:rPr lang="en-US" sz="3499">
                <a:solidFill>
                  <a:srgbClr val="FFFFFF"/>
                </a:solidFill>
                <a:latin typeface="DM Sans"/>
              </a:rPr>
              <a:t>PROJET</a:t>
            </a:r>
          </a:p>
        </p:txBody>
      </p:sp>
      <p:sp>
        <p:nvSpPr>
          <p:cNvPr id="4" name="TextBox 4" descr="Rectangle 44"/>
          <p:cNvSpPr txBox="1"/>
          <p:nvPr/>
        </p:nvSpPr>
        <p:spPr>
          <a:xfrm>
            <a:off x="2321774" y="8429979"/>
            <a:ext cx="6599525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DM Sans"/>
              </a:rPr>
              <a:t>Contact principal pour tous les échanges liés au projet</a:t>
            </a:r>
          </a:p>
        </p:txBody>
      </p:sp>
      <p:sp>
        <p:nvSpPr>
          <p:cNvPr id="5" name="TextBox 5" descr="TextBox 7"/>
          <p:cNvSpPr txBox="1"/>
          <p:nvPr/>
        </p:nvSpPr>
        <p:spPr>
          <a:xfrm>
            <a:off x="3849223" y="1544447"/>
            <a:ext cx="106408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02 </a:t>
            </a:r>
            <a:r>
              <a:rPr lang="en-US" sz="4200" spc="450">
                <a:solidFill>
                  <a:srgbClr val="000000"/>
                </a:solidFill>
                <a:latin typeface="DM Sans"/>
              </a:rPr>
              <a:t>LE 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PORTEUR</a:t>
            </a:r>
          </a:p>
        </p:txBody>
      </p:sp>
      <p:sp>
        <p:nvSpPr>
          <p:cNvPr id="6" name="Freeform 6"/>
          <p:cNvSpPr/>
          <p:nvPr/>
        </p:nvSpPr>
        <p:spPr>
          <a:xfrm>
            <a:off x="8034036" y="2297037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8" name="Freeform 8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88" r="2" b="-8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32452" y="5064354"/>
            <a:ext cx="8474424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2499">
                <a:solidFill>
                  <a:srgbClr val="FFFFFF"/>
                </a:solidFill>
                <a:latin typeface="DM Sans"/>
              </a:rPr>
              <a:t>Prénom, Nom et Fonction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32452" y="5672124"/>
            <a:ext cx="8474424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2499">
                <a:solidFill>
                  <a:srgbClr val="FFFFFF"/>
                </a:solidFill>
                <a:latin typeface="DM Sans"/>
              </a:rPr>
              <a:t>Adresse mail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32452" y="6275880"/>
            <a:ext cx="8474424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2499">
                <a:solidFill>
                  <a:srgbClr val="FFFFFF"/>
                </a:solidFill>
                <a:latin typeface="DM Sans"/>
              </a:rPr>
              <a:t>Numéro de téléphone portable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043631" y="9076988"/>
            <a:ext cx="938043" cy="49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4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480326" y="3490830"/>
          <a:ext cx="15036800" cy="4025899"/>
        </p:xfrm>
        <a:graphic>
          <a:graphicData uri="http://schemas.openxmlformats.org/drawingml/2006/table">
            <a:tbl>
              <a:tblPr/>
              <a:tblGrid>
                <a:gridCol w="368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982">
                <a:tc>
                  <a:txBody>
                    <a:bodyPr/>
                    <a:lstStyle/>
                    <a:p>
                      <a:pPr algn="l">
                        <a:lnSpc>
                          <a:spcPts val="275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DM Sans Bold"/>
                        </a:rPr>
                        <a:t>PORTEUR :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982">
                <a:tc>
                  <a:txBody>
                    <a:bodyPr/>
                    <a:lstStyle/>
                    <a:p>
                      <a:pPr algn="l">
                        <a:lnSpc>
                          <a:spcPts val="275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DM Sans Bold"/>
                        </a:rPr>
                        <a:t>VILLE :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341">
                <a:tc>
                  <a:txBody>
                    <a:bodyPr/>
                    <a:lstStyle/>
                    <a:p>
                      <a:pPr algn="l">
                        <a:lnSpc>
                          <a:spcPts val="275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DM Sans Bold"/>
                        </a:rPr>
                        <a:t>DESCRIPTION ACTIVITE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982">
                <a:tc>
                  <a:txBody>
                    <a:bodyPr/>
                    <a:lstStyle/>
                    <a:p>
                      <a:pPr algn="l">
                        <a:lnSpc>
                          <a:spcPts val="275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DM Sans Bold"/>
                        </a:rPr>
                        <a:t>URL SITE INTERNET :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8612">
                <a:tc>
                  <a:txBody>
                    <a:bodyPr/>
                    <a:lstStyle/>
                    <a:p>
                      <a:pPr algn="l">
                        <a:lnSpc>
                          <a:spcPts val="275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DM Sans Bold"/>
                        </a:rPr>
                        <a:t>RÉSEAUX SOCIAUX : </a:t>
                      </a:r>
                      <a:endParaRPr lang="en-US" sz="1100"/>
                    </a:p>
                    <a:p>
                      <a:pPr algn="l">
                        <a:lnSpc>
                          <a:spcPts val="2579"/>
                        </a:lnSpc>
                      </a:pPr>
                      <a:r>
                        <a:rPr lang="en-US" sz="2149">
                          <a:solidFill>
                            <a:srgbClr val="000000"/>
                          </a:solidFill>
                          <a:latin typeface="DM Sans"/>
                        </a:rPr>
                        <a:t>LinkedIn - Twitter (Facebook)</a:t>
                      </a: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3" descr="TextBox 7"/>
          <p:cNvSpPr txBox="1"/>
          <p:nvPr/>
        </p:nvSpPr>
        <p:spPr>
          <a:xfrm>
            <a:off x="3849223" y="1525397"/>
            <a:ext cx="106408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02 LE 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PORTEUR</a:t>
            </a:r>
          </a:p>
        </p:txBody>
      </p:sp>
      <p:sp>
        <p:nvSpPr>
          <p:cNvPr id="4" name="Freeform 4"/>
          <p:cNvSpPr/>
          <p:nvPr/>
        </p:nvSpPr>
        <p:spPr>
          <a:xfrm>
            <a:off x="8034036" y="2297037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6" name="Freeform 6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88" r="2" b="-8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043631" y="9076988"/>
            <a:ext cx="938043" cy="49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 descr="TextBox 7"/>
          <p:cNvSpPr txBox="1"/>
          <p:nvPr/>
        </p:nvSpPr>
        <p:spPr>
          <a:xfrm>
            <a:off x="5611779" y="1463765"/>
            <a:ext cx="840668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02 a. </a:t>
            </a:r>
            <a:r>
              <a:rPr lang="en-US" sz="4200" spc="450">
                <a:solidFill>
                  <a:srgbClr val="000000"/>
                </a:solidFill>
                <a:latin typeface="DM Sans"/>
              </a:rPr>
              <a:t>LES 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PARTENAIRES</a:t>
            </a:r>
          </a:p>
        </p:txBody>
      </p:sp>
      <p:sp>
        <p:nvSpPr>
          <p:cNvPr id="3" name="Freeform 3"/>
          <p:cNvSpPr/>
          <p:nvPr/>
        </p:nvSpPr>
        <p:spPr>
          <a:xfrm>
            <a:off x="8800518" y="2189460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480326" y="2886833"/>
          <a:ext cx="15036800" cy="5194298"/>
        </p:xfrm>
        <a:graphic>
          <a:graphicData uri="http://schemas.openxmlformats.org/drawingml/2006/table">
            <a:tbl>
              <a:tblPr/>
              <a:tblGrid>
                <a:gridCol w="368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264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 Bold"/>
                        </a:rPr>
                        <a:t>PARTENAIRE 1 :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728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 Bold"/>
                        </a:rPr>
                        <a:t>VILLE :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728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 Bold"/>
                        </a:rPr>
                        <a:t>DESCRIPTION ACTIVITÉ :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4051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 Bold"/>
                        </a:rPr>
                        <a:t>CONTRIBUTION DU PARTENAIRE SUR CE </a:t>
                      </a:r>
                    </a:p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 Bold"/>
                        </a:rPr>
                        <a:t>PROJET :</a:t>
                      </a: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264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 Bold"/>
                        </a:rPr>
                        <a:t>URL SITE INTERNET :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2263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 Bold"/>
                        </a:rPr>
                        <a:t>RÉSEAUX SOCIAUX : </a:t>
                      </a:r>
                      <a:endParaRPr lang="en-US" sz="1100"/>
                    </a:p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</a:rPr>
                        <a:t>LinkedIn - Twitter (Facebook)</a:t>
                      </a: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5" descr="Rectangle 44"/>
          <p:cNvSpPr txBox="1"/>
          <p:nvPr/>
        </p:nvSpPr>
        <p:spPr>
          <a:xfrm>
            <a:off x="1480326" y="8667750"/>
            <a:ext cx="6599525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DM Sans"/>
              </a:rPr>
              <a:t>UNE PAGE PAR PARTENAIRE si vous avez des partenaires déjà identifiés sur le projet (à copier)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7" name="Freeform 7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88" r="2" b="-8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043631" y="9076988"/>
            <a:ext cx="938043" cy="49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6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6586" y="2937916"/>
            <a:ext cx="1734692" cy="68579"/>
          </a:xfrm>
          <a:custGeom>
            <a:avLst/>
            <a:gdLst/>
            <a:ahLst/>
            <a:cxnLst/>
            <a:rect l="l" t="t" r="r" b="b"/>
            <a:pathLst>
              <a:path w="1734692" h="68579">
                <a:moveTo>
                  <a:pt x="0" y="0"/>
                </a:moveTo>
                <a:lnTo>
                  <a:pt x="1734692" y="0"/>
                </a:lnTo>
                <a:lnTo>
                  <a:pt x="1734692" y="68579"/>
                </a:lnTo>
                <a:lnTo>
                  <a:pt x="0" y="6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4" name="Freeform 4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0" r="2" b="-30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898837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 descr="Rectangle 44"/>
          <p:cNvSpPr txBox="1"/>
          <p:nvPr/>
        </p:nvSpPr>
        <p:spPr>
          <a:xfrm>
            <a:off x="635660" y="3993575"/>
            <a:ext cx="6063487" cy="29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DM Sans Bold"/>
              </a:rPr>
              <a:t>DESCRIPTION SYNTHÉTIQUE DU PROJET :</a:t>
            </a:r>
          </a:p>
        </p:txBody>
      </p:sp>
      <p:sp>
        <p:nvSpPr>
          <p:cNvPr id="7" name="TextBox 7" descr="Rectangle 44"/>
          <p:cNvSpPr txBox="1"/>
          <p:nvPr/>
        </p:nvSpPr>
        <p:spPr>
          <a:xfrm>
            <a:off x="2600087" y="9296558"/>
            <a:ext cx="5598542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DM Sans"/>
                <a:ea typeface="DM Sans"/>
              </a:rPr>
              <a:t>Visuel illustrant le projet à intégrer ci-contre ▷</a:t>
            </a:r>
          </a:p>
        </p:txBody>
      </p:sp>
      <p:sp>
        <p:nvSpPr>
          <p:cNvPr id="8" name="TextBox 8" descr="TextBox 7"/>
          <p:cNvSpPr txBox="1"/>
          <p:nvPr/>
        </p:nvSpPr>
        <p:spPr>
          <a:xfrm>
            <a:off x="692304" y="1544447"/>
            <a:ext cx="1159344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</a:rPr>
              <a:t>LE 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PROJET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6586" y="4553585"/>
            <a:ext cx="6971051" cy="377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r>
              <a:rPr lang="en-US" sz="1996">
                <a:solidFill>
                  <a:srgbClr val="000000"/>
                </a:solidFill>
                <a:latin typeface="DM Sans"/>
              </a:rPr>
              <a:t>Ajouter des lignes dans le corps du texte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859895" y="3015636"/>
          <a:ext cx="14795500" cy="584200"/>
        </p:xfrm>
        <a:graphic>
          <a:graphicData uri="http://schemas.openxmlformats.org/drawingml/2006/table">
            <a:tbl>
              <a:tblPr/>
              <a:tblGrid>
                <a:gridCol w="147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l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38ADA2"/>
                          </a:solidFill>
                          <a:latin typeface="DM Sans Bold"/>
                        </a:rPr>
                        <a:t>PRÉSENTATION DÉTAILLÉE DU PROJET 1/2 (2 PAGES MAXIMUM) :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3" descr="TextBox 7"/>
          <p:cNvSpPr txBox="1"/>
          <p:nvPr/>
        </p:nvSpPr>
        <p:spPr>
          <a:xfrm>
            <a:off x="3849223" y="1544447"/>
            <a:ext cx="106408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</a:rPr>
              <a:t>LE 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PROJET</a:t>
            </a:r>
            <a:r>
              <a:rPr lang="en-US" sz="4200" spc="450">
                <a:solidFill>
                  <a:srgbClr val="446072"/>
                </a:solidFill>
                <a:latin typeface="DM Sans Bold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8034036" y="2297037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6" name="Freeform 6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0" r="2" b="-30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043631" y="9076988"/>
            <a:ext cx="9380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59895" y="3849940"/>
            <a:ext cx="4782622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Ajouter des lignes dans le corps du texte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859895" y="3015636"/>
          <a:ext cx="14795500" cy="584200"/>
        </p:xfrm>
        <a:graphic>
          <a:graphicData uri="http://schemas.openxmlformats.org/drawingml/2006/table">
            <a:tbl>
              <a:tblPr/>
              <a:tblGrid>
                <a:gridCol w="147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l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38ADA2"/>
                          </a:solidFill>
                          <a:latin typeface="DM Sans Bold"/>
                        </a:rPr>
                        <a:t>PRÉSENTATION DÉTAILLÉE DU PROJET 2/2 (2 PAGES MAXIMUM) :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3" descr="TextBox 7"/>
          <p:cNvSpPr txBox="1"/>
          <p:nvPr/>
        </p:nvSpPr>
        <p:spPr>
          <a:xfrm>
            <a:off x="3849223" y="1544447"/>
            <a:ext cx="106408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</a:rPr>
              <a:t>LE </a:t>
            </a:r>
            <a:r>
              <a:rPr lang="en-US" sz="4200" spc="450">
                <a:solidFill>
                  <a:srgbClr val="38ADA2"/>
                </a:solidFill>
                <a:latin typeface="DM Sans Bold"/>
              </a:rPr>
              <a:t>PROJET</a:t>
            </a:r>
            <a:r>
              <a:rPr lang="en-US" sz="4200" spc="450">
                <a:solidFill>
                  <a:srgbClr val="446072"/>
                </a:solidFill>
                <a:latin typeface="DM Sans Bold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8034036" y="2297037"/>
            <a:ext cx="2224754" cy="75628"/>
          </a:xfrm>
          <a:custGeom>
            <a:avLst/>
            <a:gdLst/>
            <a:ahLst/>
            <a:cxnLst/>
            <a:rect l="l" t="t" r="r" b="b"/>
            <a:pathLst>
              <a:path w="2224754" h="75628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5002100" y="415750"/>
            <a:ext cx="1286511" cy="496319"/>
            <a:chOff x="0" y="0"/>
            <a:chExt cx="1715348" cy="661759"/>
          </a:xfrm>
        </p:grpSpPr>
        <p:sp>
          <p:nvSpPr>
            <p:cNvPr id="6" name="Freeform 6" descr="Une image contenant texte  Description générée automatiquement"/>
            <p:cNvSpPr/>
            <p:nvPr/>
          </p:nvSpPr>
          <p:spPr>
            <a:xfrm>
              <a:off x="0" y="0"/>
              <a:ext cx="1715389" cy="661797"/>
            </a:xfrm>
            <a:custGeom>
              <a:avLst/>
              <a:gdLst/>
              <a:ahLst/>
              <a:cxnLst/>
              <a:rect l="l" t="t" r="r" b="b"/>
              <a:pathLst>
                <a:path w="1715389" h="661797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0" r="2" b="-30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043631" y="9076988"/>
            <a:ext cx="938043" cy="49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59895" y="3849940"/>
            <a:ext cx="4782622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Ajouter des lignes dans le corps du texte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43408" y="9422808"/>
            <a:ext cx="523826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DOSSIER DE CANDIDATURE 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 Bold"/>
              </a:rPr>
              <a:t>AMI VIVALAB</a:t>
            </a:r>
          </a:p>
          <a:p>
            <a:pPr algn="r">
              <a:lnSpc>
                <a:spcPts val="1858"/>
              </a:lnSpc>
            </a:pPr>
            <a:r>
              <a:rPr lang="en-US" sz="1548">
                <a:solidFill>
                  <a:srgbClr val="000000"/>
                </a:solidFill>
                <a:latin typeface="DM Sans"/>
              </a:rPr>
              <a:t>JUIN 2024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349674" y="0"/>
            <a:ext cx="1453840" cy="1453840"/>
            <a:chOff x="0" y="0"/>
            <a:chExt cx="1938453" cy="19384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8401" cy="1938401"/>
            </a:xfrm>
            <a:custGeom>
              <a:avLst/>
              <a:gdLst/>
              <a:ahLst/>
              <a:cxnLst/>
              <a:rect l="l" t="t" r="r" b="b"/>
              <a:pathLst>
                <a:path w="1938401" h="1938401">
                  <a:moveTo>
                    <a:pt x="0" y="0"/>
                  </a:moveTo>
                  <a:lnTo>
                    <a:pt x="1938401" y="0"/>
                  </a:lnTo>
                  <a:lnTo>
                    <a:pt x="1938401" y="1938401"/>
                  </a:lnTo>
                  <a:lnTo>
                    <a:pt x="0" y="193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 b="-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9BC3DA4B0F34F8FA839933294E72F" ma:contentTypeVersion="11" ma:contentTypeDescription="Crée un document." ma:contentTypeScope="" ma:versionID="7e321b512254ec673a468923a9c6ddcb">
  <xsd:schema xmlns:xsd="http://www.w3.org/2001/XMLSchema" xmlns:xs="http://www.w3.org/2001/XMLSchema" xmlns:p="http://schemas.microsoft.com/office/2006/metadata/properties" xmlns:ns2="23467633-792b-46cd-bcda-81243d5b4c31" xmlns:ns3="72757529-9f9d-403b-95fc-0659a71f88af" targetNamespace="http://schemas.microsoft.com/office/2006/metadata/properties" ma:root="true" ma:fieldsID="963abcaac561651d15abfb74190288fa" ns2:_="" ns3:_="">
    <xsd:import namespace="23467633-792b-46cd-bcda-81243d5b4c31"/>
    <xsd:import namespace="72757529-9f9d-403b-95fc-0659a71f88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67633-792b-46cd-bcda-81243d5b4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84c7aeb7-11d8-443b-a413-faa8789f2b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57529-9f9d-403b-95fc-0659a71f88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4f96bb2-a01b-4602-b9cd-bc0adb9d1a75}" ma:internalName="TaxCatchAll" ma:showField="CatchAllData" ma:web="72757529-9f9d-403b-95fc-0659a71f88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467633-792b-46cd-bcda-81243d5b4c31">
      <Terms xmlns="http://schemas.microsoft.com/office/infopath/2007/PartnerControls"/>
    </lcf76f155ced4ddcb4097134ff3c332f>
    <TaxCatchAll xmlns="72757529-9f9d-403b-95fc-0659a71f88a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CA99E4-2A84-4E7D-A6F0-968C639486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67633-792b-46cd-bcda-81243d5b4c31"/>
    <ds:schemaRef ds:uri="72757529-9f9d-403b-95fc-0659a71f88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53E734-E1BE-40BD-9ED1-57AFEA585B3E}">
  <ds:schemaRefs>
    <ds:schemaRef ds:uri="http://schemas.microsoft.com/office/2006/metadata/properties"/>
    <ds:schemaRef ds:uri="http://schemas.microsoft.com/office/infopath/2007/PartnerControls"/>
    <ds:schemaRef ds:uri="23467633-792b-46cd-bcda-81243d5b4c31"/>
    <ds:schemaRef ds:uri="72757529-9f9d-403b-95fc-0659a71f88af"/>
  </ds:schemaRefs>
</ds:datastoreItem>
</file>

<file path=customXml/itemProps3.xml><?xml version="1.0" encoding="utf-8"?>
<ds:datastoreItem xmlns:ds="http://schemas.openxmlformats.org/officeDocument/2006/customXml" ds:itemID="{BAF2332B-2C21-4840-BFEF-FD0C065C19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605</Words>
  <Application>Microsoft Office PowerPoint</Application>
  <PresentationFormat>Personnalisé</PresentationFormat>
  <Paragraphs>156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Dossier-de-candidature.pptx</dc:title>
  <dc:creator>Paolo</dc:creator>
  <cp:lastModifiedBy>Paolo Campos</cp:lastModifiedBy>
  <cp:revision>42</cp:revision>
  <dcterms:created xsi:type="dcterms:W3CDTF">2006-08-16T00:00:00Z</dcterms:created>
  <dcterms:modified xsi:type="dcterms:W3CDTF">2024-06-19T16:01:03Z</dcterms:modified>
  <dc:identifier>DAGGyM0DJRo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0x0101003439BC3DA4B0F34F8FA839933294E72F</vt:lpwstr>
  </property>
  <property fmtid="{D5CDD505-2E9C-101B-9397-08002B2CF9AE}" pid="3" name="MediaServiceImageTags">
    <vt:lpwstr/>
  </property>
</Properties>
</file>